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2"/>
  </p:notesMasterIdLst>
  <p:handoutMasterIdLst>
    <p:handoutMasterId r:id="rId43"/>
  </p:handoutMasterIdLst>
  <p:sldIdLst>
    <p:sldId id="555" r:id="rId2"/>
    <p:sldId id="596" r:id="rId3"/>
    <p:sldId id="558" r:id="rId4"/>
    <p:sldId id="559" r:id="rId5"/>
    <p:sldId id="576" r:id="rId6"/>
    <p:sldId id="597" r:id="rId7"/>
    <p:sldId id="561" r:id="rId8"/>
    <p:sldId id="563" r:id="rId9"/>
    <p:sldId id="575" r:id="rId10"/>
    <p:sldId id="590" r:id="rId11"/>
    <p:sldId id="593" r:id="rId12"/>
    <p:sldId id="564" r:id="rId13"/>
    <p:sldId id="565" r:id="rId14"/>
    <p:sldId id="588" r:id="rId15"/>
    <p:sldId id="601" r:id="rId16"/>
    <p:sldId id="602" r:id="rId17"/>
    <p:sldId id="603" r:id="rId18"/>
    <p:sldId id="604" r:id="rId19"/>
    <p:sldId id="577" r:id="rId20"/>
    <p:sldId id="568" r:id="rId21"/>
    <p:sldId id="566" r:id="rId22"/>
    <p:sldId id="598" r:id="rId23"/>
    <p:sldId id="567" r:id="rId24"/>
    <p:sldId id="599" r:id="rId25"/>
    <p:sldId id="600" r:id="rId26"/>
    <p:sldId id="591" r:id="rId27"/>
    <p:sldId id="594" r:id="rId28"/>
    <p:sldId id="580" r:id="rId29"/>
    <p:sldId id="570" r:id="rId30"/>
    <p:sldId id="585" r:id="rId31"/>
    <p:sldId id="581" r:id="rId32"/>
    <p:sldId id="572" r:id="rId33"/>
    <p:sldId id="592" r:id="rId34"/>
    <p:sldId id="573" r:id="rId35"/>
    <p:sldId id="583" r:id="rId36"/>
    <p:sldId id="595" r:id="rId37"/>
    <p:sldId id="574" r:id="rId38"/>
    <p:sldId id="582" r:id="rId39"/>
    <p:sldId id="587" r:id="rId40"/>
    <p:sldId id="586" r:id="rId4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xmlns:mv="urn:schemas-microsoft-com:mac:vml" xmlns:mc="http://schemas.openxmlformats.org/markup-compatibility/2006">
          <a:srgbClr val="FF0000"/>
        </p14:laserClr>
      </p:ext>
      <p:ext uri="{2FDB2607-1784-4EEB-B798-7EB5836EED8A}">
        <p14:showMediaCtrls xmlns="" xmlns:p14="http://schemas.microsoft.com/office/powerpoint/2010/main" xmlns:mv="urn:schemas-microsoft-com:mac:vml" xmlns:mc="http://schemas.openxmlformats.org/markup-compatibility/2006" val="1"/>
      </p:ext>
    </p:extLst>
  </p:showPr>
  <p:clrMru>
    <a:srgbClr val="080808"/>
    <a:srgbClr val="000000"/>
    <a:srgbClr val="FCEBB1"/>
    <a:srgbClr val="FF6600"/>
    <a:srgbClr val="FF2E00"/>
    <a:srgbClr val="5D62AF"/>
    <a:srgbClr val="DC2E19"/>
    <a:srgbClr val="E34D16"/>
    <a:srgbClr val="D81D0F"/>
    <a:srgbClr val="C61A0D"/>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448" autoAdjust="0"/>
    <p:restoredTop sz="88826" autoAdjust="0"/>
  </p:normalViewPr>
  <p:slideViewPr>
    <p:cSldViewPr snapToGrid="0">
      <p:cViewPr>
        <p:scale>
          <a:sx n="110" d="100"/>
          <a:sy n="110" d="100"/>
        </p:scale>
        <p:origin x="-1560" y="-276"/>
      </p:cViewPr>
      <p:guideLst>
        <p:guide orient="horz" pos="3966"/>
        <p:guide pos="187"/>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Office_Excel_Worksheet17.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
  <c:chart>
    <c:title>
      <c:tx>
        <c:rich>
          <a:bodyPr/>
          <a:lstStyle/>
          <a:p>
            <a:pPr>
              <a:defRPr>
                <a:solidFill>
                  <a:srgbClr val="535964"/>
                </a:solidFill>
              </a:defRPr>
            </a:pPr>
            <a:r>
              <a:rPr lang="en-US" dirty="0" smtClean="0">
                <a:solidFill>
                  <a:srgbClr val="535964"/>
                </a:solidFill>
              </a:rPr>
              <a:t>US GAMING SPEND FORECAST</a:t>
            </a:r>
            <a:endParaRPr lang="en-US" dirty="0">
              <a:solidFill>
                <a:srgbClr val="535964"/>
              </a:solidFill>
            </a:endParaRPr>
          </a:p>
        </c:rich>
      </c:tx>
      <c:layout>
        <c:manualLayout>
          <c:xMode val="edge"/>
          <c:yMode val="edge"/>
          <c:x val="0.38467693496940258"/>
          <c:y val="9.038262514820852E-4"/>
        </c:manualLayout>
      </c:layout>
      <c:overlay val="1"/>
    </c:title>
    <c:plotArea>
      <c:layout>
        <c:manualLayout>
          <c:layoutTarget val="inner"/>
          <c:xMode val="edge"/>
          <c:yMode val="edge"/>
          <c:x val="2.3121544852853008E-2"/>
          <c:y val="9.3333333333333504E-2"/>
          <c:w val="0.95176429565863463"/>
          <c:h val="0.79484480037017802"/>
        </c:manualLayout>
      </c:layout>
      <c:barChart>
        <c:barDir val="col"/>
        <c:grouping val="clustered"/>
        <c:ser>
          <c:idx val="0"/>
          <c:order val="0"/>
          <c:tx>
            <c:strRef>
              <c:f>Sheet1!$B$1</c:f>
              <c:strCache>
                <c:ptCount val="1"/>
                <c:pt idx="0">
                  <c:v>Series 1</c:v>
                </c:pt>
              </c:strCache>
            </c:strRef>
          </c:tx>
          <c:spPr>
            <a:solidFill>
              <a:schemeClr val="tx1">
                <a:lumMod val="75000"/>
                <a:lumOff val="25000"/>
              </a:schemeClr>
            </a:solidFill>
          </c:spPr>
          <c:dPt>
            <c:idx val="18"/>
            <c:spPr>
              <a:solidFill>
                <a:schemeClr val="tx1">
                  <a:lumMod val="75000"/>
                  <a:lumOff val="25000"/>
                </a:schemeClr>
              </a:solidFill>
            </c:spPr>
          </c:dPt>
          <c:dPt>
            <c:idx val="19"/>
            <c:spPr>
              <a:solidFill>
                <a:schemeClr val="tx1">
                  <a:lumMod val="75000"/>
                  <a:lumOff val="25000"/>
                </a:schemeClr>
              </a:solidFill>
            </c:spPr>
          </c:dPt>
          <c:dPt>
            <c:idx val="20"/>
            <c:spPr>
              <a:solidFill>
                <a:srgbClr val="0080FF"/>
              </a:solidFill>
            </c:spPr>
          </c:dPt>
          <c:dPt>
            <c:idx val="21"/>
            <c:spPr>
              <a:solidFill>
                <a:srgbClr val="0080FF"/>
              </a:solidFill>
            </c:spPr>
          </c:dPt>
          <c:dLbls>
            <c:dLbl>
              <c:idx val="18"/>
              <c:numFmt formatCode="&quot;$&quot;##,##0.0,&quot;B&quot;" sourceLinked="0"/>
              <c:spPr/>
              <c:txPr>
                <a:bodyPr/>
                <a:lstStyle/>
                <a:p>
                  <a:pPr>
                    <a:defRPr sz="800" b="1">
                      <a:solidFill>
                        <a:schemeClr val="bg1">
                          <a:lumMod val="50000"/>
                        </a:schemeClr>
                      </a:solidFill>
                    </a:defRPr>
                  </a:pPr>
                  <a:endParaRPr lang="en-US"/>
                </a:p>
              </c:txPr>
            </c:dLbl>
            <c:dLbl>
              <c:idx val="19"/>
              <c:numFmt formatCode="&quot;$&quot;##,##0.0,&quot;B&quot;" sourceLinked="0"/>
              <c:spPr/>
              <c:txPr>
                <a:bodyPr/>
                <a:lstStyle/>
                <a:p>
                  <a:pPr>
                    <a:defRPr sz="800" b="1">
                      <a:solidFill>
                        <a:schemeClr val="bg1">
                          <a:lumMod val="50000"/>
                        </a:schemeClr>
                      </a:solidFill>
                    </a:defRPr>
                  </a:pPr>
                  <a:endParaRPr lang="en-US"/>
                </a:p>
              </c:txPr>
            </c:dLbl>
            <c:dLbl>
              <c:idx val="20"/>
              <c:numFmt formatCode="&quot;$&quot;##,##0.0,&quot;B&quot;" sourceLinked="0"/>
              <c:spPr/>
              <c:txPr>
                <a:bodyPr/>
                <a:lstStyle/>
                <a:p>
                  <a:pPr>
                    <a:defRPr sz="800" b="1">
                      <a:solidFill>
                        <a:schemeClr val="bg1">
                          <a:lumMod val="50000"/>
                        </a:schemeClr>
                      </a:solidFill>
                    </a:defRPr>
                  </a:pPr>
                  <a:endParaRPr lang="en-US"/>
                </a:p>
              </c:txPr>
            </c:dLbl>
            <c:dLbl>
              <c:idx val="21"/>
              <c:numFmt formatCode="&quot;$&quot;##,##0.0,&quot;B&quot;" sourceLinked="0"/>
              <c:spPr/>
              <c:txPr>
                <a:bodyPr/>
                <a:lstStyle/>
                <a:p>
                  <a:pPr>
                    <a:defRPr sz="800" b="1">
                      <a:solidFill>
                        <a:schemeClr val="bg1">
                          <a:lumMod val="50000"/>
                        </a:schemeClr>
                      </a:solidFill>
                    </a:defRPr>
                  </a:pPr>
                  <a:endParaRPr lang="en-US"/>
                </a:p>
              </c:txPr>
            </c:dLbl>
            <c:numFmt formatCode="&quot;$&quot;##,##0.0,&quot;B&quot;" sourceLinked="0"/>
            <c:txPr>
              <a:bodyPr/>
              <a:lstStyle/>
              <a:p>
                <a:pPr>
                  <a:defRPr sz="800" b="1">
                    <a:solidFill>
                      <a:schemeClr val="tx1">
                        <a:lumMod val="50000"/>
                        <a:lumOff val="50000"/>
                      </a:schemeClr>
                    </a:solidFill>
                  </a:defRPr>
                </a:pPr>
                <a:endParaRPr lang="en-US"/>
              </a:p>
            </c:txPr>
            <c:dLblPos val="outEnd"/>
            <c:showVal val="1"/>
          </c:dLbls>
          <c:cat>
            <c:numRef>
              <c:f>Sheet1!$A$2:$A$23</c:f>
              <c:numCache>
                <c:formatCode>General</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Sheet1!$B$2:$B$23</c:f>
              <c:numCache>
                <c:formatCode>General</c:formatCode>
                <c:ptCount val="22"/>
                <c:pt idx="0">
                  <c:v>2498.9361702127671</c:v>
                </c:pt>
                <c:pt idx="1">
                  <c:v>6108.510638297882</c:v>
                </c:pt>
                <c:pt idx="2">
                  <c:v>9440.425531914887</c:v>
                </c:pt>
                <c:pt idx="3">
                  <c:v>11384.042553191504</c:v>
                </c:pt>
                <c:pt idx="4">
                  <c:v>22490.425531914905</c:v>
                </c:pt>
                <c:pt idx="5">
                  <c:v>19436.170212765956</c:v>
                </c:pt>
                <c:pt idx="6">
                  <c:v>17492.553191489362</c:v>
                </c:pt>
                <c:pt idx="7">
                  <c:v>16937.234042553191</c:v>
                </c:pt>
                <c:pt idx="8">
                  <c:v>17492.553191489362</c:v>
                </c:pt>
                <c:pt idx="9">
                  <c:v>16937.234042553191</c:v>
                </c:pt>
                <c:pt idx="10">
                  <c:v>17770.212765957447</c:v>
                </c:pt>
                <c:pt idx="11">
                  <c:v>24156.382978723399</c:v>
                </c:pt>
                <c:pt idx="12">
                  <c:v>30264.893617021276</c:v>
                </c:pt>
                <c:pt idx="13">
                  <c:v>28043.617021276554</c:v>
                </c:pt>
                <c:pt idx="14">
                  <c:v>26100</c:v>
                </c:pt>
                <c:pt idx="15">
                  <c:v>24100</c:v>
                </c:pt>
                <c:pt idx="16" formatCode="&quot;$&quot;#,##0_);[Red]\(&quot;$&quot;#,##0\)">
                  <c:v>21150</c:v>
                </c:pt>
                <c:pt idx="17" formatCode="&quot;$&quot;#,##0">
                  <c:v>21530</c:v>
                </c:pt>
                <c:pt idx="18" formatCode="&quot;$&quot;#,##0_);[Red]\(&quot;$&quot;#,##0\)">
                  <c:v>22410</c:v>
                </c:pt>
                <c:pt idx="19" formatCode="&quot;$&quot;#,##0_);[Red]\(&quot;$&quot;#,##0\)">
                  <c:v>23460</c:v>
                </c:pt>
                <c:pt idx="20" formatCode="&quot;$&quot;#,##0_);[Red]\(&quot;$&quot;#,##0\)">
                  <c:v>28613</c:v>
                </c:pt>
                <c:pt idx="21" formatCode="&quot;$&quot;#,##0_);[Red]\(&quot;$&quot;#,##0\)">
                  <c:v>29532</c:v>
                </c:pt>
              </c:numCache>
            </c:numRef>
          </c:val>
        </c:ser>
        <c:gapWidth val="75"/>
        <c:axId val="87730816"/>
        <c:axId val="99796480"/>
      </c:barChart>
      <c:catAx>
        <c:axId val="87730816"/>
        <c:scaling>
          <c:orientation val="minMax"/>
        </c:scaling>
        <c:axPos val="b"/>
        <c:numFmt formatCode="General" sourceLinked="1"/>
        <c:majorTickMark val="none"/>
        <c:tickLblPos val="nextTo"/>
        <c:txPr>
          <a:bodyPr/>
          <a:lstStyle/>
          <a:p>
            <a:pPr>
              <a:defRPr b="1">
                <a:solidFill>
                  <a:srgbClr val="535964"/>
                </a:solidFill>
              </a:defRPr>
            </a:pPr>
            <a:endParaRPr lang="en-US"/>
          </a:p>
        </c:txPr>
        <c:crossAx val="99796480"/>
        <c:crosses val="autoZero"/>
        <c:auto val="1"/>
        <c:lblAlgn val="ctr"/>
        <c:lblOffset val="100"/>
      </c:catAx>
      <c:valAx>
        <c:axId val="99796480"/>
        <c:scaling>
          <c:orientation val="minMax"/>
          <c:min val="0"/>
        </c:scaling>
        <c:delete val="1"/>
        <c:axPos val="l"/>
        <c:numFmt formatCode="&quot;$&quot;#,###,&quot;B&quot;" sourceLinked="0"/>
        <c:majorTickMark val="none"/>
        <c:tickLblPos val="none"/>
        <c:crossAx val="87730816"/>
        <c:crosses val="autoZero"/>
        <c:crossBetween val="between"/>
      </c:valAx>
    </c:plotArea>
    <c:plotVisOnly val="1"/>
    <c:dispBlanksAs val="gap"/>
  </c:chart>
  <c:txPr>
    <a:bodyPr/>
    <a:lstStyle/>
    <a:p>
      <a:pPr>
        <a:defRPr sz="1050">
          <a:latin typeface="+mj-lt"/>
          <a:ea typeface="Adobe Gothic Std B" pitchFamily="34" charset="-128"/>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0.31000000000000028</c:v>
                </c:pt>
                <c:pt idx="1">
                  <c:v>0.6900000000000005</c:v>
                </c:pt>
              </c:numCache>
            </c:numRef>
          </c:val>
        </c:ser>
        <c:firstSliceAng val="0"/>
      </c:pieChart>
    </c:plotArea>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0.62000000000000066</c:v>
                </c:pt>
                <c:pt idx="1">
                  <c:v>0.38000000000000039</c:v>
                </c:pt>
              </c:numCache>
            </c:numRef>
          </c:val>
        </c:ser>
        <c:firstSliceAng val="0"/>
      </c:pieChart>
    </c:plotArea>
    <c:plotVisOnly val="1"/>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0.55000000000000004</c:v>
                </c:pt>
                <c:pt idx="1">
                  <c:v>0.45</c:v>
                </c:pt>
              </c:numCache>
            </c:numRef>
          </c:val>
        </c:ser>
        <c:firstSliceAng val="0"/>
      </c:pieChart>
    </c:plotArea>
    <c:plotVisOnly val="1"/>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0.31000000000000033</c:v>
                </c:pt>
                <c:pt idx="1">
                  <c:v>0.69000000000000061</c:v>
                </c:pt>
              </c:numCache>
            </c:numRef>
          </c:val>
        </c:ser>
        <c:firstSliceAng val="0"/>
      </c:pieChart>
    </c:plotArea>
    <c:plotVisOnly val="1"/>
  </c:chart>
  <c:txPr>
    <a:bodyPr/>
    <a:lstStyle/>
    <a:p>
      <a:pPr>
        <a:defRPr sz="18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0.47000000000000008</c:v>
                </c:pt>
                <c:pt idx="1">
                  <c:v>0.53</c:v>
                </c:pt>
              </c:numCache>
            </c:numRef>
          </c:val>
        </c:ser>
        <c:firstSliceAng val="0"/>
      </c:pieChart>
    </c:plotArea>
    <c:plotVisOnly val="1"/>
  </c:chart>
  <c:txPr>
    <a:bodyPr/>
    <a:lstStyle/>
    <a:p>
      <a:pPr>
        <a:defRPr sz="1800"/>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
          <c:y val="3.4374973398595403E-2"/>
          <c:w val="1"/>
          <c:h val="0.93125000000000002"/>
        </c:manualLayout>
      </c:layout>
      <c:barChart>
        <c:barDir val="col"/>
        <c:grouping val="clustered"/>
        <c:ser>
          <c:idx val="3"/>
          <c:order val="0"/>
          <c:tx>
            <c:strRef>
              <c:f>Sheet1!$E$1</c:f>
              <c:strCache>
                <c:ptCount val="1"/>
                <c:pt idx="0">
                  <c:v>LIFESTYLE</c:v>
                </c:pt>
              </c:strCache>
            </c:strRef>
          </c:tx>
          <c:spPr>
            <a:solidFill>
              <a:schemeClr val="bg1">
                <a:lumMod val="65000"/>
              </a:schemeClr>
            </a:solidFill>
            <a:scene3d>
              <a:camera prst="orthographicFront"/>
              <a:lightRig rig="threePt" dir="t"/>
            </a:scene3d>
            <a:sp3d>
              <a:bevelT/>
            </a:sp3d>
          </c:spPr>
          <c:cat>
            <c:strRef>
              <c:f>Sheet1!$A$2</c:f>
              <c:strCache>
                <c:ptCount val="1"/>
                <c:pt idx="0">
                  <c:v>Category 1</c:v>
                </c:pt>
              </c:strCache>
            </c:strRef>
          </c:cat>
          <c:val>
            <c:numRef>
              <c:f>Sheet1!$E$2</c:f>
              <c:numCache>
                <c:formatCode>General</c:formatCode>
                <c:ptCount val="1"/>
                <c:pt idx="0">
                  <c:v>115</c:v>
                </c:pt>
              </c:numCache>
            </c:numRef>
          </c:val>
        </c:ser>
        <c:ser>
          <c:idx val="2"/>
          <c:order val="1"/>
          <c:tx>
            <c:strRef>
              <c:f>Sheet1!$D$1</c:f>
              <c:strCache>
                <c:ptCount val="1"/>
                <c:pt idx="0">
                  <c:v>TV</c:v>
                </c:pt>
              </c:strCache>
            </c:strRef>
          </c:tx>
          <c:spPr>
            <a:solidFill>
              <a:schemeClr val="accent4">
                <a:lumMod val="75000"/>
              </a:schemeClr>
            </a:solidFill>
            <a:scene3d>
              <a:camera prst="orthographicFront"/>
              <a:lightRig rig="threePt" dir="t"/>
            </a:scene3d>
            <a:sp3d>
              <a:bevelT/>
            </a:sp3d>
          </c:spPr>
          <c:cat>
            <c:strRef>
              <c:f>Sheet1!$A$2</c:f>
              <c:strCache>
                <c:ptCount val="1"/>
                <c:pt idx="0">
                  <c:v>Category 1</c:v>
                </c:pt>
              </c:strCache>
            </c:strRef>
          </c:cat>
          <c:val>
            <c:numRef>
              <c:f>Sheet1!$D$2</c:f>
              <c:numCache>
                <c:formatCode>General</c:formatCode>
                <c:ptCount val="1"/>
                <c:pt idx="0">
                  <c:v>120</c:v>
                </c:pt>
              </c:numCache>
            </c:numRef>
          </c:val>
        </c:ser>
        <c:ser>
          <c:idx val="1"/>
          <c:order val="2"/>
          <c:tx>
            <c:strRef>
              <c:f>Sheet1!$C$1</c:f>
              <c:strCache>
                <c:ptCount val="1"/>
                <c:pt idx="0">
                  <c:v>SPORTS</c:v>
                </c:pt>
              </c:strCache>
            </c:strRef>
          </c:tx>
          <c:spPr>
            <a:solidFill>
              <a:schemeClr val="accent3">
                <a:lumMod val="75000"/>
              </a:schemeClr>
            </a:solidFill>
            <a:scene3d>
              <a:camera prst="orthographicFront"/>
              <a:lightRig rig="threePt" dir="t"/>
            </a:scene3d>
            <a:sp3d>
              <a:bevelT/>
            </a:sp3d>
          </c:spPr>
          <c:cat>
            <c:strRef>
              <c:f>Sheet1!$A$2</c:f>
              <c:strCache>
                <c:ptCount val="1"/>
                <c:pt idx="0">
                  <c:v>Category 1</c:v>
                </c:pt>
              </c:strCache>
            </c:strRef>
          </c:cat>
          <c:val>
            <c:numRef>
              <c:f>Sheet1!$C$2</c:f>
              <c:numCache>
                <c:formatCode>General</c:formatCode>
                <c:ptCount val="1"/>
                <c:pt idx="0">
                  <c:v>122</c:v>
                </c:pt>
              </c:numCache>
            </c:numRef>
          </c:val>
        </c:ser>
        <c:ser>
          <c:idx val="0"/>
          <c:order val="3"/>
          <c:tx>
            <c:strRef>
              <c:f>Sheet1!$B$1</c:f>
              <c:strCache>
                <c:ptCount val="1"/>
                <c:pt idx="0">
                  <c:v>Column1</c:v>
                </c:pt>
              </c:strCache>
            </c:strRef>
          </c:tx>
          <c:spPr>
            <a:solidFill>
              <a:srgbClr val="800000"/>
            </a:solidFill>
            <a:scene3d>
              <a:camera prst="orthographicFront"/>
              <a:lightRig rig="threePt" dir="t"/>
            </a:scene3d>
            <a:sp3d>
              <a:bevelT/>
            </a:sp3d>
          </c:spPr>
          <c:cat>
            <c:strRef>
              <c:f>Sheet1!$A$2</c:f>
              <c:strCache>
                <c:ptCount val="1"/>
                <c:pt idx="0">
                  <c:v>Category 1</c:v>
                </c:pt>
              </c:strCache>
            </c:strRef>
          </c:cat>
          <c:val>
            <c:numRef>
              <c:f>Sheet1!$B$2</c:f>
              <c:numCache>
                <c:formatCode>General</c:formatCode>
                <c:ptCount val="1"/>
              </c:numCache>
            </c:numRef>
          </c:val>
        </c:ser>
        <c:axId val="203253632"/>
        <c:axId val="203330304"/>
      </c:barChart>
      <c:catAx>
        <c:axId val="203253632"/>
        <c:scaling>
          <c:orientation val="minMax"/>
        </c:scaling>
        <c:delete val="1"/>
        <c:axPos val="b"/>
        <c:tickLblPos val="none"/>
        <c:crossAx val="203330304"/>
        <c:crosses val="autoZero"/>
        <c:auto val="1"/>
        <c:lblAlgn val="ctr"/>
        <c:lblOffset val="100"/>
      </c:catAx>
      <c:valAx>
        <c:axId val="203330304"/>
        <c:scaling>
          <c:orientation val="minMax"/>
          <c:max val="180"/>
        </c:scaling>
        <c:axPos val="l"/>
        <c:numFmt formatCode="General" sourceLinked="1"/>
        <c:tickLblPos val="none"/>
        <c:crossAx val="203253632"/>
        <c:crosses val="autoZero"/>
        <c:crossBetween val="between"/>
      </c:valAx>
    </c:plotArea>
    <c:plotVisOnly val="1"/>
  </c:chart>
  <c:txPr>
    <a:bodyPr/>
    <a:lstStyle/>
    <a:p>
      <a:pPr>
        <a:defRPr sz="1800"/>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0"/>
          <c:y val="3.4374973398595403E-2"/>
          <c:w val="1"/>
          <c:h val="0.93125000000000002"/>
        </c:manualLayout>
      </c:layout>
      <c:barChart>
        <c:barDir val="col"/>
        <c:grouping val="clustered"/>
        <c:ser>
          <c:idx val="3"/>
          <c:order val="0"/>
          <c:tx>
            <c:strRef>
              <c:f>Sheet1!$E$1</c:f>
              <c:strCache>
                <c:ptCount val="1"/>
                <c:pt idx="0">
                  <c:v>LIFESTYLE</c:v>
                </c:pt>
              </c:strCache>
            </c:strRef>
          </c:tx>
          <c:spPr>
            <a:solidFill>
              <a:schemeClr val="bg1">
                <a:lumMod val="65000"/>
              </a:schemeClr>
            </a:solidFill>
            <a:scene3d>
              <a:camera prst="orthographicFront"/>
              <a:lightRig rig="threePt" dir="t"/>
            </a:scene3d>
            <a:sp3d>
              <a:bevelT/>
            </a:sp3d>
          </c:spPr>
          <c:cat>
            <c:strRef>
              <c:f>Sheet1!$A$2</c:f>
              <c:strCache>
                <c:ptCount val="1"/>
                <c:pt idx="0">
                  <c:v>Category 1</c:v>
                </c:pt>
              </c:strCache>
            </c:strRef>
          </c:cat>
          <c:val>
            <c:numRef>
              <c:f>Sheet1!$E$2</c:f>
              <c:numCache>
                <c:formatCode>General</c:formatCode>
                <c:ptCount val="1"/>
                <c:pt idx="0">
                  <c:v>115</c:v>
                </c:pt>
              </c:numCache>
            </c:numRef>
          </c:val>
        </c:ser>
        <c:ser>
          <c:idx val="2"/>
          <c:order val="1"/>
          <c:tx>
            <c:strRef>
              <c:f>Sheet1!$D$1</c:f>
              <c:strCache>
                <c:ptCount val="1"/>
                <c:pt idx="0">
                  <c:v>TV</c:v>
                </c:pt>
              </c:strCache>
            </c:strRef>
          </c:tx>
          <c:spPr>
            <a:solidFill>
              <a:schemeClr val="accent4">
                <a:lumMod val="75000"/>
              </a:schemeClr>
            </a:solidFill>
            <a:scene3d>
              <a:camera prst="orthographicFront"/>
              <a:lightRig rig="threePt" dir="t"/>
            </a:scene3d>
            <a:sp3d>
              <a:bevelT/>
            </a:sp3d>
          </c:spPr>
          <c:cat>
            <c:strRef>
              <c:f>Sheet1!$A$2</c:f>
              <c:strCache>
                <c:ptCount val="1"/>
                <c:pt idx="0">
                  <c:v>Category 1</c:v>
                </c:pt>
              </c:strCache>
            </c:strRef>
          </c:cat>
          <c:val>
            <c:numRef>
              <c:f>Sheet1!$D$2</c:f>
              <c:numCache>
                <c:formatCode>General</c:formatCode>
                <c:ptCount val="1"/>
                <c:pt idx="0">
                  <c:v>120</c:v>
                </c:pt>
              </c:numCache>
            </c:numRef>
          </c:val>
        </c:ser>
        <c:ser>
          <c:idx val="1"/>
          <c:order val="2"/>
          <c:tx>
            <c:strRef>
              <c:f>Sheet1!$C$1</c:f>
              <c:strCache>
                <c:ptCount val="1"/>
                <c:pt idx="0">
                  <c:v>SPORTS</c:v>
                </c:pt>
              </c:strCache>
            </c:strRef>
          </c:tx>
          <c:spPr>
            <a:solidFill>
              <a:schemeClr val="accent3">
                <a:lumMod val="75000"/>
              </a:schemeClr>
            </a:solidFill>
            <a:scene3d>
              <a:camera prst="orthographicFront"/>
              <a:lightRig rig="threePt" dir="t"/>
            </a:scene3d>
            <a:sp3d>
              <a:bevelT/>
            </a:sp3d>
          </c:spPr>
          <c:cat>
            <c:strRef>
              <c:f>Sheet1!$A$2</c:f>
              <c:strCache>
                <c:ptCount val="1"/>
                <c:pt idx="0">
                  <c:v>Category 1</c:v>
                </c:pt>
              </c:strCache>
            </c:strRef>
          </c:cat>
          <c:val>
            <c:numRef>
              <c:f>Sheet1!$C$2</c:f>
              <c:numCache>
                <c:formatCode>General</c:formatCode>
                <c:ptCount val="1"/>
                <c:pt idx="0">
                  <c:v>122</c:v>
                </c:pt>
              </c:numCache>
            </c:numRef>
          </c:val>
        </c:ser>
        <c:ser>
          <c:idx val="0"/>
          <c:order val="3"/>
          <c:tx>
            <c:strRef>
              <c:f>Sheet1!$B$1</c:f>
              <c:strCache>
                <c:ptCount val="1"/>
                <c:pt idx="0">
                  <c:v>GAMING</c:v>
                </c:pt>
              </c:strCache>
            </c:strRef>
          </c:tx>
          <c:spPr>
            <a:solidFill>
              <a:srgbClr val="800000"/>
            </a:solidFill>
            <a:scene3d>
              <a:camera prst="orthographicFront"/>
              <a:lightRig rig="threePt" dir="t"/>
            </a:scene3d>
            <a:sp3d>
              <a:bevelT/>
            </a:sp3d>
          </c:spPr>
          <c:cat>
            <c:strRef>
              <c:f>Sheet1!$A$2</c:f>
              <c:strCache>
                <c:ptCount val="1"/>
                <c:pt idx="0">
                  <c:v>Category 1</c:v>
                </c:pt>
              </c:strCache>
            </c:strRef>
          </c:cat>
          <c:val>
            <c:numRef>
              <c:f>Sheet1!$B$2</c:f>
              <c:numCache>
                <c:formatCode>General</c:formatCode>
                <c:ptCount val="1"/>
                <c:pt idx="0">
                  <c:v>167</c:v>
                </c:pt>
              </c:numCache>
            </c:numRef>
          </c:val>
        </c:ser>
        <c:axId val="204237824"/>
        <c:axId val="204482432"/>
      </c:barChart>
      <c:catAx>
        <c:axId val="204237824"/>
        <c:scaling>
          <c:orientation val="minMax"/>
        </c:scaling>
        <c:delete val="1"/>
        <c:axPos val="b"/>
        <c:tickLblPos val="none"/>
        <c:crossAx val="204482432"/>
        <c:crosses val="autoZero"/>
        <c:auto val="1"/>
        <c:lblAlgn val="ctr"/>
        <c:lblOffset val="100"/>
      </c:catAx>
      <c:valAx>
        <c:axId val="204482432"/>
        <c:scaling>
          <c:orientation val="minMax"/>
        </c:scaling>
        <c:axPos val="l"/>
        <c:numFmt formatCode="General" sourceLinked="1"/>
        <c:tickLblPos val="none"/>
        <c:crossAx val="204237824"/>
        <c:crosses val="autoZero"/>
        <c:crossBetween val="between"/>
      </c:valAx>
    </c:plotArea>
    <c:plotVisOnly val="1"/>
  </c:chart>
  <c:txPr>
    <a:bodyPr/>
    <a:lstStyle/>
    <a:p>
      <a:pPr>
        <a:defRPr sz="1800"/>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400" dirty="0" smtClean="0"/>
              <a:t>INTEREST IN VR</a:t>
            </a:r>
            <a:r>
              <a:rPr lang="en-US" sz="1400" baseline="0" dirty="0" smtClean="0"/>
              <a:t> ACTIVITIES BEYOND GAMING</a:t>
            </a:r>
            <a:endParaRPr lang="en-US" sz="1400" dirty="0"/>
          </a:p>
        </c:rich>
      </c:tx>
      <c:overlay val="1"/>
    </c:title>
    <c:plotArea>
      <c:layout>
        <c:manualLayout>
          <c:layoutTarget val="inner"/>
          <c:xMode val="edge"/>
          <c:yMode val="edge"/>
          <c:x val="0.37065753122365463"/>
          <c:y val="0.12515768717314357"/>
          <c:w val="0.60602330780594038"/>
          <c:h val="0.85598696860953594"/>
        </c:manualLayout>
      </c:layout>
      <c:barChart>
        <c:barDir val="bar"/>
        <c:grouping val="clustered"/>
        <c:ser>
          <c:idx val="3"/>
          <c:order val="0"/>
          <c:tx>
            <c:strRef>
              <c:f>Sheet1!$B$1</c:f>
              <c:strCache>
                <c:ptCount val="1"/>
                <c:pt idx="0">
                  <c:v>ALL</c:v>
                </c:pt>
              </c:strCache>
            </c:strRef>
          </c:tx>
          <c:spPr>
            <a:solidFill>
              <a:srgbClr val="00B050"/>
            </a:solidFill>
          </c:spPr>
          <c:dLbls>
            <c:txPr>
              <a:bodyPr/>
              <a:lstStyle/>
              <a:p>
                <a:pPr>
                  <a:defRPr sz="1000"/>
                </a:pPr>
                <a:endParaRPr lang="en-US"/>
              </a:p>
            </c:txPr>
            <c:showVal val="1"/>
          </c:dLbls>
          <c:cat>
            <c:strRef>
              <c:f>Sheet1!$A$2:$A$8</c:f>
              <c:strCache>
                <c:ptCount val="7"/>
                <c:pt idx="0">
                  <c:v>Shopping</c:v>
                </c:pt>
                <c:pt idx="1">
                  <c:v>Watch a sports event</c:v>
                </c:pt>
                <c:pt idx="2">
                  <c:v>Video calls</c:v>
                </c:pt>
                <c:pt idx="3">
                  <c:v>TV shows</c:v>
                </c:pt>
                <c:pt idx="4">
                  <c:v>Music (watch concerts/videos)</c:v>
                </c:pt>
                <c:pt idx="5">
                  <c:v>Movies</c:v>
                </c:pt>
                <c:pt idx="6">
                  <c:v>Gaming</c:v>
                </c:pt>
              </c:strCache>
            </c:strRef>
          </c:cat>
          <c:val>
            <c:numRef>
              <c:f>Sheet1!$B$2:$B$8</c:f>
              <c:numCache>
                <c:formatCode>0%</c:formatCode>
                <c:ptCount val="7"/>
                <c:pt idx="0">
                  <c:v>0.22</c:v>
                </c:pt>
                <c:pt idx="1">
                  <c:v>0.22</c:v>
                </c:pt>
                <c:pt idx="2">
                  <c:v>0.27</c:v>
                </c:pt>
                <c:pt idx="3">
                  <c:v>0.28000000000000008</c:v>
                </c:pt>
                <c:pt idx="4">
                  <c:v>0.29000000000000009</c:v>
                </c:pt>
                <c:pt idx="5">
                  <c:v>0.46</c:v>
                </c:pt>
                <c:pt idx="6">
                  <c:v>0.71000000000000019</c:v>
                </c:pt>
              </c:numCache>
            </c:numRef>
          </c:val>
        </c:ser>
        <c:dLbls>
          <c:showVal val="1"/>
        </c:dLbls>
        <c:axId val="223956992"/>
        <c:axId val="223960448"/>
      </c:barChart>
      <c:catAx>
        <c:axId val="223956992"/>
        <c:scaling>
          <c:orientation val="minMax"/>
        </c:scaling>
        <c:axPos val="l"/>
        <c:numFmt formatCode="General" sourceLinked="1"/>
        <c:tickLblPos val="nextTo"/>
        <c:txPr>
          <a:bodyPr/>
          <a:lstStyle/>
          <a:p>
            <a:pPr>
              <a:defRPr sz="1200"/>
            </a:pPr>
            <a:endParaRPr lang="en-US"/>
          </a:p>
        </c:txPr>
        <c:crossAx val="223960448"/>
        <c:crosses val="autoZero"/>
        <c:auto val="1"/>
        <c:lblAlgn val="ctr"/>
        <c:lblOffset val="100"/>
      </c:catAx>
      <c:valAx>
        <c:axId val="223960448"/>
        <c:scaling>
          <c:orientation val="minMax"/>
        </c:scaling>
        <c:delete val="1"/>
        <c:axPos val="b"/>
        <c:numFmt formatCode="0%" sourceLinked="1"/>
        <c:tickLblPos val="none"/>
        <c:crossAx val="223956992"/>
        <c:crosses val="autoZero"/>
        <c:crossBetween val="between"/>
      </c:valAx>
      <c:spPr>
        <a:noFill/>
        <a:ln w="25400">
          <a:noFill/>
        </a:ln>
      </c:spPr>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1.2291398843001799E-2"/>
          <c:y val="1.7460211090634906E-2"/>
          <c:w val="0.98770860115699799"/>
          <c:h val="0.93316489361702104"/>
        </c:manualLayout>
      </c:layout>
      <c:barChart>
        <c:barDir val="col"/>
        <c:grouping val="clustered"/>
        <c:ser>
          <c:idx val="3"/>
          <c:order val="0"/>
          <c:tx>
            <c:strRef>
              <c:f>Sheet1!$E$1</c:f>
              <c:strCache>
                <c:ptCount val="1"/>
                <c:pt idx="0">
                  <c:v>MUSIC</c:v>
                </c:pt>
              </c:strCache>
            </c:strRef>
          </c:tx>
          <c:spPr>
            <a:solidFill>
              <a:schemeClr val="bg1">
                <a:lumMod val="65000"/>
              </a:schemeClr>
            </a:solidFill>
            <a:effectLst>
              <a:outerShdw blurRad="40005" dist="22987" dir="5400000" algn="tl" rotWithShape="0">
                <a:srgbClr val="000000">
                  <a:alpha val="35000"/>
                </a:srgbClr>
              </a:outerShdw>
            </a:effectLst>
            <a:scene3d>
              <a:camera prst="orthographicFront"/>
              <a:lightRig rig="threePt" dir="t"/>
            </a:scene3d>
            <a:sp3d>
              <a:bevelT/>
            </a:sp3d>
          </c:spPr>
          <c:dLbls>
            <c:dLbl>
              <c:idx val="0"/>
              <c:layout>
                <c:manualLayout>
                  <c:x val="2.7396834916519966E-2"/>
                  <c:y val="0.171424024124644"/>
                </c:manualLayout>
              </c:layout>
              <c:tx>
                <c:rich>
                  <a:bodyPr/>
                  <a:lstStyle/>
                  <a:p>
                    <a:r>
                      <a:rPr lang="en-US" dirty="0" smtClean="0"/>
                      <a:t>$5B</a:t>
                    </a:r>
                    <a:endParaRPr lang="en-US" dirty="0"/>
                  </a:p>
                </c:rich>
              </c:tx>
              <c:showVal val="1"/>
            </c:dLbl>
            <c:showVal val="1"/>
          </c:dLbls>
          <c:cat>
            <c:strRef>
              <c:f>Sheet1!$A$2</c:f>
              <c:strCache>
                <c:ptCount val="1"/>
                <c:pt idx="0">
                  <c:v>Category 1</c:v>
                </c:pt>
              </c:strCache>
            </c:strRef>
          </c:cat>
          <c:val>
            <c:numRef>
              <c:f>Sheet1!$E$2</c:f>
              <c:numCache>
                <c:formatCode>General</c:formatCode>
                <c:ptCount val="1"/>
                <c:pt idx="0">
                  <c:v>5</c:v>
                </c:pt>
              </c:numCache>
            </c:numRef>
          </c:val>
        </c:ser>
        <c:ser>
          <c:idx val="2"/>
          <c:order val="1"/>
          <c:tx>
            <c:strRef>
              <c:f>Sheet1!$D$1</c:f>
              <c:strCache>
                <c:ptCount val="1"/>
                <c:pt idx="0">
                  <c:v>MOVIES</c:v>
                </c:pt>
              </c:strCache>
            </c:strRef>
          </c:tx>
          <c:spPr>
            <a:solidFill>
              <a:schemeClr val="accent4">
                <a:lumMod val="75000"/>
              </a:schemeClr>
            </a:solidFill>
            <a:scene3d>
              <a:camera prst="orthographicFront"/>
              <a:lightRig rig="threePt" dir="t"/>
            </a:scene3d>
            <a:sp3d>
              <a:bevelT/>
            </a:sp3d>
          </c:spPr>
          <c:dLbls>
            <c:dLbl>
              <c:idx val="0"/>
              <c:layout>
                <c:manualLayout>
                  <c:x val="-3.8265306122449057E-3"/>
                  <c:y val="0.39977990450661832"/>
                </c:manualLayout>
              </c:layout>
              <c:tx>
                <c:rich>
                  <a:bodyPr/>
                  <a:lstStyle/>
                  <a:p>
                    <a:r>
                      <a:rPr lang="en-US" sz="2100" dirty="0" smtClean="0"/>
                      <a:t>$11.1B</a:t>
                    </a:r>
                    <a:endParaRPr lang="en-US" sz="2100" dirty="0"/>
                  </a:p>
                </c:rich>
              </c:tx>
              <c:showVal val="1"/>
            </c:dLbl>
            <c:txPr>
              <a:bodyPr/>
              <a:lstStyle/>
              <a:p>
                <a:pPr>
                  <a:defRPr sz="2100"/>
                </a:pPr>
                <a:endParaRPr lang="en-US"/>
              </a:p>
            </c:txPr>
            <c:showVal val="1"/>
          </c:dLbls>
          <c:cat>
            <c:strRef>
              <c:f>Sheet1!$A$2</c:f>
              <c:strCache>
                <c:ptCount val="1"/>
                <c:pt idx="0">
                  <c:v>Category 1</c:v>
                </c:pt>
              </c:strCache>
            </c:strRef>
          </c:cat>
          <c:val>
            <c:numRef>
              <c:f>Sheet1!$D$2</c:f>
              <c:numCache>
                <c:formatCode>General</c:formatCode>
                <c:ptCount val="1"/>
                <c:pt idx="0">
                  <c:v>11.1</c:v>
                </c:pt>
              </c:numCache>
            </c:numRef>
          </c:val>
        </c:ser>
        <c:ser>
          <c:idx val="1"/>
          <c:order val="2"/>
          <c:tx>
            <c:strRef>
              <c:f>Sheet1!$C$1</c:f>
              <c:strCache>
                <c:ptCount val="1"/>
                <c:pt idx="0">
                  <c:v>SPORTS</c:v>
                </c:pt>
              </c:strCache>
            </c:strRef>
          </c:tx>
          <c:spPr>
            <a:solidFill>
              <a:schemeClr val="accent3">
                <a:lumMod val="75000"/>
              </a:schemeClr>
            </a:solidFill>
            <a:scene3d>
              <a:camera prst="orthographicFront"/>
              <a:lightRig rig="threePt" dir="t"/>
            </a:scene3d>
            <a:sp3d>
              <a:bevelT/>
            </a:sp3d>
          </c:spPr>
          <c:dLbls>
            <c:dLbl>
              <c:idx val="0"/>
              <c:layout>
                <c:manualLayout>
                  <c:x val="-5.1490645978834954E-3"/>
                  <c:y val="0.5022828363209918"/>
                </c:manualLayout>
              </c:layout>
              <c:tx>
                <c:rich>
                  <a:bodyPr/>
                  <a:lstStyle/>
                  <a:p>
                    <a:r>
                      <a:rPr lang="en-US" sz="2400" dirty="0" smtClean="0"/>
                      <a:t>$18.3B</a:t>
                    </a:r>
                    <a:endParaRPr lang="en-US" sz="2400" dirty="0"/>
                  </a:p>
                </c:rich>
              </c:tx>
              <c:showVal val="1"/>
            </c:dLbl>
            <c:txPr>
              <a:bodyPr/>
              <a:lstStyle/>
              <a:p>
                <a:pPr>
                  <a:defRPr sz="2400"/>
                </a:pPr>
                <a:endParaRPr lang="en-US"/>
              </a:p>
            </c:txPr>
            <c:showVal val="1"/>
          </c:dLbls>
          <c:cat>
            <c:strRef>
              <c:f>Sheet1!$A$2</c:f>
              <c:strCache>
                <c:ptCount val="1"/>
                <c:pt idx="0">
                  <c:v>Category 1</c:v>
                </c:pt>
              </c:strCache>
            </c:strRef>
          </c:cat>
          <c:val>
            <c:numRef>
              <c:f>Sheet1!$C$2</c:f>
              <c:numCache>
                <c:formatCode>General</c:formatCode>
                <c:ptCount val="1"/>
                <c:pt idx="0">
                  <c:v>18.3</c:v>
                </c:pt>
              </c:numCache>
            </c:numRef>
          </c:val>
        </c:ser>
        <c:ser>
          <c:idx val="0"/>
          <c:order val="3"/>
          <c:tx>
            <c:strRef>
              <c:f>Sheet1!$B$1</c:f>
              <c:strCache>
                <c:ptCount val="1"/>
                <c:pt idx="0">
                  <c:v>Column1</c:v>
                </c:pt>
              </c:strCache>
            </c:strRef>
          </c:tx>
          <c:spPr>
            <a:solidFill>
              <a:srgbClr val="800000"/>
            </a:solidFill>
            <a:scene3d>
              <a:camera prst="orthographicFront"/>
              <a:lightRig rig="threePt" dir="t"/>
            </a:scene3d>
            <a:sp3d>
              <a:bevelT/>
            </a:sp3d>
          </c:spPr>
          <c:dLbls>
            <c:delete val="1"/>
          </c:dLbls>
          <c:cat>
            <c:strRef>
              <c:f>Sheet1!$A$2</c:f>
              <c:strCache>
                <c:ptCount val="1"/>
                <c:pt idx="0">
                  <c:v>Category 1</c:v>
                </c:pt>
              </c:strCache>
            </c:strRef>
          </c:cat>
          <c:val>
            <c:numRef>
              <c:f>Sheet1!$B$2</c:f>
              <c:numCache>
                <c:formatCode>General</c:formatCode>
                <c:ptCount val="1"/>
              </c:numCache>
            </c:numRef>
          </c:val>
        </c:ser>
        <c:dLbls>
          <c:showVal val="1"/>
        </c:dLbls>
        <c:axId val="115413760"/>
        <c:axId val="115438336"/>
      </c:barChart>
      <c:catAx>
        <c:axId val="115413760"/>
        <c:scaling>
          <c:orientation val="minMax"/>
        </c:scaling>
        <c:delete val="1"/>
        <c:axPos val="b"/>
        <c:tickLblPos val="none"/>
        <c:crossAx val="115438336"/>
        <c:crosses val="autoZero"/>
        <c:auto val="1"/>
        <c:lblAlgn val="ctr"/>
        <c:lblOffset val="100"/>
      </c:catAx>
      <c:valAx>
        <c:axId val="115438336"/>
        <c:scaling>
          <c:orientation val="minMax"/>
          <c:max val="25"/>
        </c:scaling>
        <c:delete val="1"/>
        <c:axPos val="l"/>
        <c:numFmt formatCode="General" sourceLinked="1"/>
        <c:tickLblPos val="none"/>
        <c:crossAx val="115413760"/>
        <c:crosses val="autoZero"/>
        <c:crossBetween val="between"/>
      </c:valAx>
    </c:plotArea>
    <c:plotVisOnly val="1"/>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manualLayout>
          <c:layoutTarget val="inner"/>
          <c:xMode val="edge"/>
          <c:yMode val="edge"/>
          <c:x val="1.2291398843001799E-2"/>
          <c:y val="1.7460211090634906E-2"/>
          <c:w val="0.98770860115699799"/>
          <c:h val="0.93316489361702104"/>
        </c:manualLayout>
      </c:layout>
      <c:barChart>
        <c:barDir val="col"/>
        <c:grouping val="clustered"/>
        <c:ser>
          <c:idx val="3"/>
          <c:order val="0"/>
          <c:tx>
            <c:strRef>
              <c:f>Sheet1!$E$1</c:f>
              <c:strCache>
                <c:ptCount val="1"/>
                <c:pt idx="0">
                  <c:v>MUSIC</c:v>
                </c:pt>
              </c:strCache>
            </c:strRef>
          </c:tx>
          <c:spPr>
            <a:solidFill>
              <a:schemeClr val="bg1">
                <a:lumMod val="65000"/>
              </a:schemeClr>
            </a:solidFill>
            <a:effectLst>
              <a:outerShdw blurRad="40005" dist="22987" dir="5400000" algn="tl" rotWithShape="0">
                <a:srgbClr val="000000">
                  <a:alpha val="35000"/>
                </a:srgbClr>
              </a:outerShdw>
            </a:effectLst>
            <a:scene3d>
              <a:camera prst="orthographicFront"/>
              <a:lightRig rig="threePt" dir="t"/>
            </a:scene3d>
            <a:sp3d>
              <a:bevelT/>
            </a:sp3d>
          </c:spPr>
          <c:dLbls>
            <c:dLbl>
              <c:idx val="0"/>
              <c:layout>
                <c:manualLayout>
                  <c:x val="2.7396834916519969E-2"/>
                  <c:y val="0.171424024124644"/>
                </c:manualLayout>
              </c:layout>
              <c:tx>
                <c:rich>
                  <a:bodyPr/>
                  <a:lstStyle/>
                  <a:p>
                    <a:r>
                      <a:rPr lang="en-US" dirty="0" smtClean="0"/>
                      <a:t>$5B</a:t>
                    </a:r>
                    <a:endParaRPr lang="en-US" dirty="0"/>
                  </a:p>
                </c:rich>
              </c:tx>
              <c:showVal val="1"/>
            </c:dLbl>
            <c:showVal val="1"/>
          </c:dLbls>
          <c:cat>
            <c:strRef>
              <c:f>Sheet1!$A$2</c:f>
              <c:strCache>
                <c:ptCount val="1"/>
                <c:pt idx="0">
                  <c:v>Category 1</c:v>
                </c:pt>
              </c:strCache>
            </c:strRef>
          </c:cat>
          <c:val>
            <c:numRef>
              <c:f>Sheet1!$E$2</c:f>
              <c:numCache>
                <c:formatCode>General</c:formatCode>
                <c:ptCount val="1"/>
                <c:pt idx="0">
                  <c:v>5</c:v>
                </c:pt>
              </c:numCache>
            </c:numRef>
          </c:val>
        </c:ser>
        <c:ser>
          <c:idx val="2"/>
          <c:order val="1"/>
          <c:tx>
            <c:strRef>
              <c:f>Sheet1!$D$1</c:f>
              <c:strCache>
                <c:ptCount val="1"/>
                <c:pt idx="0">
                  <c:v>MOVIES</c:v>
                </c:pt>
              </c:strCache>
            </c:strRef>
          </c:tx>
          <c:spPr>
            <a:solidFill>
              <a:schemeClr val="accent4">
                <a:lumMod val="75000"/>
              </a:schemeClr>
            </a:solidFill>
            <a:scene3d>
              <a:camera prst="orthographicFront"/>
              <a:lightRig rig="threePt" dir="t"/>
            </a:scene3d>
            <a:sp3d>
              <a:bevelT/>
            </a:sp3d>
          </c:spPr>
          <c:dLbls>
            <c:dLbl>
              <c:idx val="0"/>
              <c:layout>
                <c:manualLayout>
                  <c:x val="-3.8265306122449065E-3"/>
                  <c:y val="0.39977990450661832"/>
                </c:manualLayout>
              </c:layout>
              <c:tx>
                <c:rich>
                  <a:bodyPr/>
                  <a:lstStyle/>
                  <a:p>
                    <a:r>
                      <a:rPr lang="en-US" sz="2100" dirty="0" smtClean="0"/>
                      <a:t>$11.1B</a:t>
                    </a:r>
                    <a:endParaRPr lang="en-US" sz="2100" dirty="0"/>
                  </a:p>
                </c:rich>
              </c:tx>
              <c:showVal val="1"/>
            </c:dLbl>
            <c:txPr>
              <a:bodyPr/>
              <a:lstStyle/>
              <a:p>
                <a:pPr>
                  <a:defRPr sz="2100"/>
                </a:pPr>
                <a:endParaRPr lang="en-US"/>
              </a:p>
            </c:txPr>
            <c:showVal val="1"/>
          </c:dLbls>
          <c:cat>
            <c:strRef>
              <c:f>Sheet1!$A$2</c:f>
              <c:strCache>
                <c:ptCount val="1"/>
                <c:pt idx="0">
                  <c:v>Category 1</c:v>
                </c:pt>
              </c:strCache>
            </c:strRef>
          </c:cat>
          <c:val>
            <c:numRef>
              <c:f>Sheet1!$D$2</c:f>
              <c:numCache>
                <c:formatCode>General</c:formatCode>
                <c:ptCount val="1"/>
                <c:pt idx="0">
                  <c:v>11.1</c:v>
                </c:pt>
              </c:numCache>
            </c:numRef>
          </c:val>
        </c:ser>
        <c:ser>
          <c:idx val="1"/>
          <c:order val="2"/>
          <c:tx>
            <c:strRef>
              <c:f>Sheet1!$C$1</c:f>
              <c:strCache>
                <c:ptCount val="1"/>
                <c:pt idx="0">
                  <c:v>SPORTS</c:v>
                </c:pt>
              </c:strCache>
            </c:strRef>
          </c:tx>
          <c:spPr>
            <a:solidFill>
              <a:schemeClr val="accent3">
                <a:lumMod val="75000"/>
              </a:schemeClr>
            </a:solidFill>
            <a:scene3d>
              <a:camera prst="orthographicFront"/>
              <a:lightRig rig="threePt" dir="t"/>
            </a:scene3d>
            <a:sp3d>
              <a:bevelT/>
            </a:sp3d>
          </c:spPr>
          <c:dLbls>
            <c:dLbl>
              <c:idx val="0"/>
              <c:layout>
                <c:manualLayout>
                  <c:x val="-5.1490645978834954E-3"/>
                  <c:y val="0.5022828363209918"/>
                </c:manualLayout>
              </c:layout>
              <c:tx>
                <c:rich>
                  <a:bodyPr/>
                  <a:lstStyle/>
                  <a:p>
                    <a:r>
                      <a:rPr lang="en-US" sz="2400" dirty="0" smtClean="0"/>
                      <a:t>$18.3B</a:t>
                    </a:r>
                    <a:endParaRPr lang="en-US" sz="2400" dirty="0"/>
                  </a:p>
                </c:rich>
              </c:tx>
              <c:showVal val="1"/>
            </c:dLbl>
            <c:txPr>
              <a:bodyPr/>
              <a:lstStyle/>
              <a:p>
                <a:pPr>
                  <a:defRPr sz="2400"/>
                </a:pPr>
                <a:endParaRPr lang="en-US"/>
              </a:p>
            </c:txPr>
            <c:showVal val="1"/>
          </c:dLbls>
          <c:cat>
            <c:strRef>
              <c:f>Sheet1!$A$2</c:f>
              <c:strCache>
                <c:ptCount val="1"/>
                <c:pt idx="0">
                  <c:v>Category 1</c:v>
                </c:pt>
              </c:strCache>
            </c:strRef>
          </c:cat>
          <c:val>
            <c:numRef>
              <c:f>Sheet1!$C$2</c:f>
              <c:numCache>
                <c:formatCode>General</c:formatCode>
                <c:ptCount val="1"/>
                <c:pt idx="0">
                  <c:v>18.3</c:v>
                </c:pt>
              </c:numCache>
            </c:numRef>
          </c:val>
        </c:ser>
        <c:ser>
          <c:idx val="0"/>
          <c:order val="3"/>
          <c:tx>
            <c:strRef>
              <c:f>Sheet1!$B$1</c:f>
              <c:strCache>
                <c:ptCount val="1"/>
                <c:pt idx="0">
                  <c:v>GAMING</c:v>
                </c:pt>
              </c:strCache>
            </c:strRef>
          </c:tx>
          <c:spPr>
            <a:solidFill>
              <a:srgbClr val="800000"/>
            </a:solidFill>
            <a:scene3d>
              <a:camera prst="orthographicFront"/>
              <a:lightRig rig="threePt" dir="t"/>
            </a:scene3d>
            <a:sp3d>
              <a:bevelT/>
            </a:sp3d>
          </c:spPr>
          <c:dLbls>
            <c:dLbl>
              <c:idx val="0"/>
              <c:layout>
                <c:manualLayout>
                  <c:x val="-7.653061224489781E-3"/>
                  <c:y val="0.50292301893114399"/>
                </c:manualLayout>
              </c:layout>
              <c:tx>
                <c:rich>
                  <a:bodyPr/>
                  <a:lstStyle/>
                  <a:p>
                    <a:r>
                      <a:rPr lang="en-US" sz="2900" b="1" dirty="0" smtClean="0">
                        <a:solidFill>
                          <a:srgbClr val="FFFFFF"/>
                        </a:solidFill>
                      </a:rPr>
                      <a:t>$23.5B</a:t>
                    </a:r>
                    <a:endParaRPr lang="en-US" sz="2900" b="1" dirty="0">
                      <a:solidFill>
                        <a:srgbClr val="FFFFFF"/>
                      </a:solidFill>
                    </a:endParaRPr>
                  </a:p>
                </c:rich>
              </c:tx>
              <c:showVal val="1"/>
            </c:dLbl>
            <c:txPr>
              <a:bodyPr/>
              <a:lstStyle/>
              <a:p>
                <a:pPr>
                  <a:defRPr sz="2900">
                    <a:solidFill>
                      <a:srgbClr val="FFFFFF"/>
                    </a:solidFill>
                  </a:defRPr>
                </a:pPr>
                <a:endParaRPr lang="en-US"/>
              </a:p>
            </c:txPr>
            <c:showVal val="1"/>
          </c:dLbls>
          <c:cat>
            <c:strRef>
              <c:f>Sheet1!$A$2</c:f>
              <c:strCache>
                <c:ptCount val="1"/>
                <c:pt idx="0">
                  <c:v>Category 1</c:v>
                </c:pt>
              </c:strCache>
            </c:strRef>
          </c:cat>
          <c:val>
            <c:numRef>
              <c:f>Sheet1!$B$2</c:f>
              <c:numCache>
                <c:formatCode>General</c:formatCode>
                <c:ptCount val="1"/>
                <c:pt idx="0">
                  <c:v>23.5</c:v>
                </c:pt>
              </c:numCache>
            </c:numRef>
          </c:val>
        </c:ser>
        <c:dLbls>
          <c:showVal val="1"/>
        </c:dLbls>
        <c:axId val="136753152"/>
        <c:axId val="136755072"/>
      </c:barChart>
      <c:catAx>
        <c:axId val="136753152"/>
        <c:scaling>
          <c:orientation val="minMax"/>
        </c:scaling>
        <c:delete val="1"/>
        <c:axPos val="b"/>
        <c:tickLblPos val="none"/>
        <c:crossAx val="136755072"/>
        <c:crosses val="autoZero"/>
        <c:auto val="1"/>
        <c:lblAlgn val="ctr"/>
        <c:lblOffset val="100"/>
      </c:catAx>
      <c:valAx>
        <c:axId val="136755072"/>
        <c:scaling>
          <c:orientation val="minMax"/>
        </c:scaling>
        <c:delete val="1"/>
        <c:axPos val="l"/>
        <c:numFmt formatCode="General" sourceLinked="1"/>
        <c:tickLblPos val="none"/>
        <c:crossAx val="136753152"/>
        <c:crosses val="autoZero"/>
        <c:crossBetween val="between"/>
      </c:valAx>
    </c:plotArea>
    <c:plotVisOnly val="1"/>
  </c:chart>
  <c:txPr>
    <a:bodyPr/>
    <a:lstStyle/>
    <a:p>
      <a:pPr>
        <a:defRPr sz="1800"/>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250500977732746"/>
          <c:y val="8.2168694491246808E-2"/>
          <c:w val="0.77751173057104783"/>
          <c:h val="0.81133559569093006"/>
        </c:manualLayout>
      </c:layout>
      <c:barChart>
        <c:barDir val="col"/>
        <c:grouping val="clustered"/>
        <c:ser>
          <c:idx val="0"/>
          <c:order val="0"/>
          <c:tx>
            <c:strRef>
              <c:f>Sheet1!$B$1</c:f>
              <c:strCache>
                <c:ptCount val="1"/>
                <c:pt idx="0">
                  <c:v>Total</c:v>
                </c:pt>
              </c:strCache>
            </c:strRef>
          </c:tx>
          <c:dLbls>
            <c:txPr>
              <a:bodyPr/>
              <a:lstStyle/>
              <a:p>
                <a:pPr>
                  <a:defRPr sz="1400" b="1"/>
                </a:pPr>
                <a:endParaRPr lang="en-US"/>
              </a:p>
            </c:txPr>
            <c:dLblPos val="outEnd"/>
            <c:showVal val="1"/>
          </c:dLbls>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Sheet1!$B$2:$B$10</c:f>
              <c:numCache>
                <c:formatCode>0</c:formatCode>
                <c:ptCount val="9"/>
                <c:pt idx="0">
                  <c:v>116.1</c:v>
                </c:pt>
                <c:pt idx="1">
                  <c:v>116.7</c:v>
                </c:pt>
                <c:pt idx="2">
                  <c:v>118.9</c:v>
                </c:pt>
                <c:pt idx="3">
                  <c:v>122</c:v>
                </c:pt>
                <c:pt idx="4">
                  <c:v>122.3</c:v>
                </c:pt>
                <c:pt idx="5">
                  <c:v>132.6</c:v>
                </c:pt>
                <c:pt idx="6">
                  <c:v>143.4</c:v>
                </c:pt>
                <c:pt idx="7">
                  <c:v>130.5</c:v>
                </c:pt>
                <c:pt idx="8">
                  <c:v>133.1</c:v>
                </c:pt>
              </c:numCache>
            </c:numRef>
          </c:val>
        </c:ser>
        <c:axId val="196456448"/>
        <c:axId val="196457984"/>
      </c:barChart>
      <c:lineChart>
        <c:grouping val="standard"/>
        <c:ser>
          <c:idx val="1"/>
          <c:order val="1"/>
          <c:tx>
            <c:strRef>
              <c:f>Sheet1!$C$1</c:f>
              <c:strCache>
                <c:ptCount val="1"/>
                <c:pt idx="0">
                  <c:v>2 to 12</c:v>
                </c:pt>
              </c:strCache>
            </c:strRef>
          </c:tx>
          <c:spPr>
            <a:ln>
              <a:solidFill>
                <a:schemeClr val="bg2">
                  <a:lumMod val="75000"/>
                </a:schemeClr>
              </a:solidFill>
            </a:ln>
          </c:spPr>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Sheet1!$C$2:$C$10</c:f>
              <c:numCache>
                <c:formatCode>General</c:formatCode>
                <c:ptCount val="9"/>
                <c:pt idx="0">
                  <c:v>25.7</c:v>
                </c:pt>
                <c:pt idx="1">
                  <c:v>26.5</c:v>
                </c:pt>
                <c:pt idx="2">
                  <c:v>27.2</c:v>
                </c:pt>
                <c:pt idx="3">
                  <c:v>27.3</c:v>
                </c:pt>
                <c:pt idx="4">
                  <c:v>25.8</c:v>
                </c:pt>
                <c:pt idx="5">
                  <c:v>26.7</c:v>
                </c:pt>
                <c:pt idx="6">
                  <c:v>32.5</c:v>
                </c:pt>
                <c:pt idx="7">
                  <c:v>27.9</c:v>
                </c:pt>
                <c:pt idx="8">
                  <c:v>28.1</c:v>
                </c:pt>
              </c:numCache>
            </c:numRef>
          </c:val>
        </c:ser>
        <c:ser>
          <c:idx val="2"/>
          <c:order val="2"/>
          <c:tx>
            <c:strRef>
              <c:f>Sheet1!$D$1</c:f>
              <c:strCache>
                <c:ptCount val="1"/>
                <c:pt idx="0">
                  <c:v>13 to 17</c:v>
                </c:pt>
              </c:strCache>
            </c:strRef>
          </c:tx>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Sheet1!$D$2:$D$10</c:f>
              <c:numCache>
                <c:formatCode>General</c:formatCode>
                <c:ptCount val="9"/>
                <c:pt idx="0">
                  <c:v>10.8</c:v>
                </c:pt>
                <c:pt idx="1">
                  <c:v>11.4</c:v>
                </c:pt>
                <c:pt idx="2">
                  <c:v>11.9</c:v>
                </c:pt>
                <c:pt idx="3">
                  <c:v>12.2</c:v>
                </c:pt>
                <c:pt idx="4">
                  <c:v>13.4</c:v>
                </c:pt>
                <c:pt idx="5">
                  <c:v>14.3</c:v>
                </c:pt>
                <c:pt idx="6">
                  <c:v>14.8</c:v>
                </c:pt>
                <c:pt idx="7">
                  <c:v>14.7</c:v>
                </c:pt>
                <c:pt idx="8">
                  <c:v>15.2</c:v>
                </c:pt>
              </c:numCache>
            </c:numRef>
          </c:val>
        </c:ser>
        <c:ser>
          <c:idx val="3"/>
          <c:order val="3"/>
          <c:tx>
            <c:strRef>
              <c:f>Sheet1!$E$1</c:f>
              <c:strCache>
                <c:ptCount val="1"/>
                <c:pt idx="0">
                  <c:v>18 to 24</c:v>
                </c:pt>
              </c:strCache>
            </c:strRef>
          </c:tx>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Sheet1!$E$2:$E$10</c:f>
              <c:numCache>
                <c:formatCode>General</c:formatCode>
                <c:ptCount val="9"/>
                <c:pt idx="0">
                  <c:v>12.5</c:v>
                </c:pt>
                <c:pt idx="1">
                  <c:v>12</c:v>
                </c:pt>
                <c:pt idx="2">
                  <c:v>12.6</c:v>
                </c:pt>
                <c:pt idx="3">
                  <c:v>14.2</c:v>
                </c:pt>
                <c:pt idx="4">
                  <c:v>13.7</c:v>
                </c:pt>
                <c:pt idx="5">
                  <c:v>14.9</c:v>
                </c:pt>
                <c:pt idx="6">
                  <c:v>16.600000000000001</c:v>
                </c:pt>
                <c:pt idx="7">
                  <c:v>14.8</c:v>
                </c:pt>
                <c:pt idx="8">
                  <c:v>15</c:v>
                </c:pt>
              </c:numCache>
            </c:numRef>
          </c:val>
        </c:ser>
        <c:ser>
          <c:idx val="4"/>
          <c:order val="4"/>
          <c:tx>
            <c:strRef>
              <c:f>Sheet1!$F$1</c:f>
              <c:strCache>
                <c:ptCount val="1"/>
                <c:pt idx="0">
                  <c:v>25 to 34</c:v>
                </c:pt>
              </c:strCache>
            </c:strRef>
          </c:tx>
          <c:spPr>
            <a:ln>
              <a:solidFill>
                <a:srgbClr val="00B0F0"/>
              </a:solidFill>
            </a:ln>
          </c:spPr>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Sheet1!$F$2:$F$10</c:f>
              <c:numCache>
                <c:formatCode>General</c:formatCode>
                <c:ptCount val="9"/>
                <c:pt idx="0">
                  <c:v>16.3</c:v>
                </c:pt>
                <c:pt idx="1">
                  <c:v>16.399999999999999</c:v>
                </c:pt>
                <c:pt idx="2">
                  <c:v>16.3</c:v>
                </c:pt>
                <c:pt idx="3">
                  <c:v>16.8</c:v>
                </c:pt>
                <c:pt idx="4">
                  <c:v>17.600000000000001</c:v>
                </c:pt>
                <c:pt idx="5">
                  <c:v>18.399999999999999</c:v>
                </c:pt>
                <c:pt idx="6">
                  <c:v>20.100000000000001</c:v>
                </c:pt>
                <c:pt idx="7">
                  <c:v>17.600000000000001</c:v>
                </c:pt>
                <c:pt idx="8">
                  <c:v>19.8</c:v>
                </c:pt>
              </c:numCache>
            </c:numRef>
          </c:val>
        </c:ser>
        <c:ser>
          <c:idx val="5"/>
          <c:order val="5"/>
          <c:tx>
            <c:strRef>
              <c:f>Sheet1!$G$1</c:f>
              <c:strCache>
                <c:ptCount val="1"/>
                <c:pt idx="0">
                  <c:v>35 to 44</c:v>
                </c:pt>
              </c:strCache>
            </c:strRef>
          </c:tx>
          <c:spPr>
            <a:ln>
              <a:solidFill>
                <a:srgbClr val="002060"/>
              </a:solidFill>
            </a:ln>
          </c:spPr>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Sheet1!$G$2:$G$10</c:f>
              <c:numCache>
                <c:formatCode>General</c:formatCode>
                <c:ptCount val="9"/>
                <c:pt idx="0">
                  <c:v>15.3</c:v>
                </c:pt>
                <c:pt idx="1">
                  <c:v>16.7</c:v>
                </c:pt>
                <c:pt idx="2">
                  <c:v>16.899999999999999</c:v>
                </c:pt>
                <c:pt idx="3">
                  <c:v>14.2</c:v>
                </c:pt>
                <c:pt idx="4">
                  <c:v>16.100000000000001</c:v>
                </c:pt>
                <c:pt idx="5">
                  <c:v>18.3</c:v>
                </c:pt>
                <c:pt idx="6">
                  <c:v>19.2</c:v>
                </c:pt>
                <c:pt idx="7">
                  <c:v>16.899999999999999</c:v>
                </c:pt>
                <c:pt idx="8">
                  <c:v>17.399999999999999</c:v>
                </c:pt>
              </c:numCache>
            </c:numRef>
          </c:val>
        </c:ser>
        <c:ser>
          <c:idx val="6"/>
          <c:order val="6"/>
          <c:tx>
            <c:strRef>
              <c:f>Sheet1!$H$1</c:f>
              <c:strCache>
                <c:ptCount val="1"/>
                <c:pt idx="0">
                  <c:v>45+</c:v>
                </c:pt>
              </c:strCache>
            </c:strRef>
          </c:tx>
          <c:spPr>
            <a:ln>
              <a:solidFill>
                <a:srgbClr val="00B050"/>
              </a:solidFill>
            </a:ln>
          </c:spPr>
          <c:marker>
            <c:symbol val="none"/>
          </c:marker>
          <c:cat>
            <c:strRef>
              <c:f>Sheet1!$A$2:$A$10</c:f>
              <c:strCache>
                <c:ptCount val="9"/>
                <c:pt idx="0">
                  <c:v>Q2'14</c:v>
                </c:pt>
                <c:pt idx="1">
                  <c:v>Q3'14</c:v>
                </c:pt>
                <c:pt idx="2">
                  <c:v>Q4'14</c:v>
                </c:pt>
                <c:pt idx="3">
                  <c:v>Q1'15</c:v>
                </c:pt>
                <c:pt idx="4">
                  <c:v>Q2'15</c:v>
                </c:pt>
                <c:pt idx="5">
                  <c:v>Q3'15</c:v>
                </c:pt>
                <c:pt idx="6">
                  <c:v>Q4'15</c:v>
                </c:pt>
                <c:pt idx="7">
                  <c:v>Q1'16</c:v>
                </c:pt>
                <c:pt idx="8">
                  <c:v>Q2'16</c:v>
                </c:pt>
              </c:strCache>
            </c:strRef>
          </c:cat>
          <c:val>
            <c:numRef>
              <c:f>Sheet1!$H$2:$H$10</c:f>
              <c:numCache>
                <c:formatCode>General</c:formatCode>
                <c:ptCount val="9"/>
                <c:pt idx="0">
                  <c:v>35.6</c:v>
                </c:pt>
                <c:pt idx="1">
                  <c:v>33.6</c:v>
                </c:pt>
                <c:pt idx="2">
                  <c:v>33.9</c:v>
                </c:pt>
                <c:pt idx="3">
                  <c:v>37.300000000000004</c:v>
                </c:pt>
                <c:pt idx="4">
                  <c:v>35.700000000000003</c:v>
                </c:pt>
                <c:pt idx="5">
                  <c:v>39.9</c:v>
                </c:pt>
                <c:pt idx="6">
                  <c:v>40.200000000000003</c:v>
                </c:pt>
                <c:pt idx="7">
                  <c:v>38.6</c:v>
                </c:pt>
                <c:pt idx="8">
                  <c:v>37.6</c:v>
                </c:pt>
              </c:numCache>
            </c:numRef>
          </c:val>
        </c:ser>
        <c:marker val="1"/>
        <c:axId val="196544768"/>
        <c:axId val="196543232"/>
      </c:lineChart>
      <c:catAx>
        <c:axId val="196456448"/>
        <c:scaling>
          <c:orientation val="minMax"/>
        </c:scaling>
        <c:axPos val="b"/>
        <c:tickLblPos val="nextTo"/>
        <c:txPr>
          <a:bodyPr/>
          <a:lstStyle/>
          <a:p>
            <a:pPr>
              <a:defRPr sz="1400"/>
            </a:pPr>
            <a:endParaRPr lang="en-US"/>
          </a:p>
        </c:txPr>
        <c:crossAx val="196457984"/>
        <c:crosses val="autoZero"/>
        <c:auto val="1"/>
        <c:lblAlgn val="ctr"/>
        <c:lblOffset val="100"/>
      </c:catAx>
      <c:valAx>
        <c:axId val="196457984"/>
        <c:scaling>
          <c:orientation val="minMax"/>
          <c:max val="150"/>
          <c:min val="0"/>
        </c:scaling>
        <c:axPos val="l"/>
        <c:title>
          <c:tx>
            <c:rich>
              <a:bodyPr rot="-5400000" vert="horz"/>
              <a:lstStyle/>
              <a:p>
                <a:pPr>
                  <a:defRPr/>
                </a:pPr>
                <a:r>
                  <a:rPr lang="en-US" dirty="0" smtClean="0"/>
                  <a:t>U.S.</a:t>
                </a:r>
                <a:r>
                  <a:rPr lang="en-US" baseline="0" dirty="0" smtClean="0"/>
                  <a:t> </a:t>
                </a:r>
                <a:r>
                  <a:rPr lang="en-US" dirty="0" smtClean="0"/>
                  <a:t>Gamers</a:t>
                </a:r>
                <a:r>
                  <a:rPr lang="en-US" baseline="0" dirty="0" smtClean="0"/>
                  <a:t> (MM)</a:t>
                </a:r>
                <a:endParaRPr lang="en-US" dirty="0"/>
              </a:p>
            </c:rich>
          </c:tx>
          <c:layout>
            <c:manualLayout>
              <c:xMode val="edge"/>
              <c:yMode val="edge"/>
              <c:x val="0"/>
              <c:y val="8.6239145290806368E-2"/>
            </c:manualLayout>
          </c:layout>
        </c:title>
        <c:numFmt formatCode="0" sourceLinked="1"/>
        <c:tickLblPos val="nextTo"/>
        <c:crossAx val="196456448"/>
        <c:crosses val="autoZero"/>
        <c:crossBetween val="between"/>
      </c:valAx>
      <c:valAx>
        <c:axId val="196543232"/>
        <c:scaling>
          <c:orientation val="minMax"/>
          <c:max val="150"/>
        </c:scaling>
        <c:delete val="1"/>
        <c:axPos val="r"/>
        <c:numFmt formatCode="General" sourceLinked="1"/>
        <c:tickLblPos val="none"/>
        <c:crossAx val="196544768"/>
        <c:crosses val="max"/>
        <c:crossBetween val="between"/>
      </c:valAx>
      <c:catAx>
        <c:axId val="196544768"/>
        <c:scaling>
          <c:orientation val="minMax"/>
        </c:scaling>
        <c:delete val="1"/>
        <c:axPos val="b"/>
        <c:tickLblPos val="none"/>
        <c:crossAx val="196543232"/>
        <c:crosses val="autoZero"/>
        <c:auto val="1"/>
        <c:lblAlgn val="ctr"/>
        <c:lblOffset val="100"/>
      </c:catAx>
    </c:plotArea>
    <c:legend>
      <c:legendPos val="r"/>
      <c:txPr>
        <a:bodyPr/>
        <a:lstStyle/>
        <a:p>
          <a:pPr>
            <a:defRPr sz="1200"/>
          </a:pPr>
          <a:endParaRPr lang="en-US"/>
        </a:p>
      </c:txPr>
    </c:legend>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0.62000000000000055</c:v>
                </c:pt>
                <c:pt idx="1">
                  <c:v>0.38000000000000034</c:v>
                </c:pt>
              </c:numCache>
            </c:numRef>
          </c:val>
        </c:ser>
        <c:firstSliceAng val="0"/>
      </c:pieChart>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0.62000000000000044</c:v>
                </c:pt>
                <c:pt idx="1">
                  <c:v>0.38000000000000023</c:v>
                </c:pt>
              </c:numCache>
            </c:numRef>
          </c:val>
        </c:ser>
        <c:firstSliceAng val="0"/>
      </c:pieChart>
    </c:plotArea>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0.55000000000000004</c:v>
                </c:pt>
                <c:pt idx="1">
                  <c:v>0.45</c:v>
                </c:pt>
              </c:numCache>
            </c:numRef>
          </c:val>
        </c:ser>
        <c:firstSliceAng val="0"/>
      </c:pieChart>
    </c:plotArea>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0.62000000000000055</c:v>
                </c:pt>
                <c:pt idx="1">
                  <c:v>0.38000000000000034</c:v>
                </c:pt>
              </c:numCache>
            </c:numRef>
          </c:val>
        </c:ser>
        <c:firstSliceAng val="0"/>
      </c:pieChart>
    </c:plotArea>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spPr>
            <a:solidFill>
              <a:srgbClr val="0070C0"/>
            </a:solidFill>
          </c:spPr>
          <c:dPt>
            <c:idx val="1"/>
            <c:spPr>
              <a:solidFill>
                <a:schemeClr val="accent1">
                  <a:lumMod val="60000"/>
                  <a:lumOff val="40000"/>
                </a:schemeClr>
              </a:solidFill>
            </c:spPr>
          </c:dPt>
          <c:cat>
            <c:strRef>
              <c:f>Sheet1!$A$2:$A$3</c:f>
              <c:strCache>
                <c:ptCount val="2"/>
                <c:pt idx="0">
                  <c:v>Male</c:v>
                </c:pt>
                <c:pt idx="1">
                  <c:v>Female</c:v>
                </c:pt>
              </c:strCache>
            </c:strRef>
          </c:cat>
          <c:val>
            <c:numRef>
              <c:f>Sheet1!$B$2:$B$3</c:f>
              <c:numCache>
                <c:formatCode>0%</c:formatCode>
                <c:ptCount val="2"/>
                <c:pt idx="0">
                  <c:v>0.55000000000000004</c:v>
                </c:pt>
                <c:pt idx="1">
                  <c:v>0.45</c:v>
                </c:pt>
              </c:numCache>
            </c:numRef>
          </c:val>
        </c:ser>
        <c:firstSliceAng val="0"/>
      </c:pieChart>
    </c:plotArea>
    <c:plotVisOnly val="1"/>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4887E-CE51-4416-869A-D9535D18C5F0}" type="doc">
      <dgm:prSet loTypeId="urn:microsoft.com/office/officeart/2005/8/layout/chevron1" loCatId="process" qsTypeId="urn:microsoft.com/office/officeart/2005/8/quickstyle/simple1" qsCatId="simple" csTypeId="urn:microsoft.com/office/officeart/2005/8/colors/accent1_2" csCatId="accent1" phldr="1"/>
      <dgm:spPr/>
    </dgm:pt>
    <dgm:pt modelId="{FC1D667F-24CD-494E-9F1B-5CC4E6649D8A}">
      <dgm:prSet phldrT="[Text]"/>
      <dgm:spPr/>
      <dgm:t>
        <a:bodyPr/>
        <a:lstStyle/>
        <a:p>
          <a:r>
            <a:rPr lang="en-US" dirty="0" smtClean="0"/>
            <a:t>2006</a:t>
          </a:r>
          <a:endParaRPr lang="en-US" dirty="0"/>
        </a:p>
      </dgm:t>
    </dgm:pt>
    <dgm:pt modelId="{A6B089B4-6782-4C80-8190-5C1CD9AFD66C}" type="parTrans" cxnId="{070B9A13-DFC8-459A-901E-98AC6F9B0225}">
      <dgm:prSet/>
      <dgm:spPr/>
      <dgm:t>
        <a:bodyPr/>
        <a:lstStyle/>
        <a:p>
          <a:endParaRPr lang="en-US"/>
        </a:p>
      </dgm:t>
    </dgm:pt>
    <dgm:pt modelId="{3C3335D1-162C-4378-A77F-E2F3E9042540}" type="sibTrans" cxnId="{070B9A13-DFC8-459A-901E-98AC6F9B0225}">
      <dgm:prSet/>
      <dgm:spPr/>
      <dgm:t>
        <a:bodyPr/>
        <a:lstStyle/>
        <a:p>
          <a:endParaRPr lang="en-US"/>
        </a:p>
      </dgm:t>
    </dgm:pt>
    <dgm:pt modelId="{08406487-FACF-4F1C-8A30-2F38F283B0F0}">
      <dgm:prSet phldrT="[Text]"/>
      <dgm:spPr/>
      <dgm:t>
        <a:bodyPr/>
        <a:lstStyle/>
        <a:p>
          <a:r>
            <a:rPr lang="en-US" dirty="0" smtClean="0"/>
            <a:t>2007</a:t>
          </a:r>
          <a:endParaRPr lang="en-US" dirty="0"/>
        </a:p>
      </dgm:t>
    </dgm:pt>
    <dgm:pt modelId="{2237DB03-2C97-44A3-8A78-B227BEF69786}" type="parTrans" cxnId="{86DB22C1-6D4B-4AC1-A4D7-9A6C805DAE2D}">
      <dgm:prSet/>
      <dgm:spPr/>
      <dgm:t>
        <a:bodyPr/>
        <a:lstStyle/>
        <a:p>
          <a:endParaRPr lang="en-US"/>
        </a:p>
      </dgm:t>
    </dgm:pt>
    <dgm:pt modelId="{2B429946-D17D-4CB9-B6C7-CC446FA879EA}" type="sibTrans" cxnId="{86DB22C1-6D4B-4AC1-A4D7-9A6C805DAE2D}">
      <dgm:prSet/>
      <dgm:spPr/>
      <dgm:t>
        <a:bodyPr/>
        <a:lstStyle/>
        <a:p>
          <a:endParaRPr lang="en-US"/>
        </a:p>
      </dgm:t>
    </dgm:pt>
    <dgm:pt modelId="{218A4FE3-CEA2-4735-9370-B4E5B18BFBBA}">
      <dgm:prSet phldrT="[Text]"/>
      <dgm:spPr/>
      <dgm:t>
        <a:bodyPr/>
        <a:lstStyle/>
        <a:p>
          <a:r>
            <a:rPr lang="en-US" dirty="0" smtClean="0"/>
            <a:t>2008</a:t>
          </a:r>
          <a:endParaRPr lang="en-US" dirty="0"/>
        </a:p>
      </dgm:t>
    </dgm:pt>
    <dgm:pt modelId="{B13019BF-F9B7-4C54-9026-57851532D4E1}" type="parTrans" cxnId="{F0302550-0091-4902-80FC-749EDC475E78}">
      <dgm:prSet/>
      <dgm:spPr/>
      <dgm:t>
        <a:bodyPr/>
        <a:lstStyle/>
        <a:p>
          <a:endParaRPr lang="en-US"/>
        </a:p>
      </dgm:t>
    </dgm:pt>
    <dgm:pt modelId="{5883DC0D-0795-44A4-81E9-A298FD60D117}" type="sibTrans" cxnId="{F0302550-0091-4902-80FC-749EDC475E78}">
      <dgm:prSet/>
      <dgm:spPr/>
      <dgm:t>
        <a:bodyPr/>
        <a:lstStyle/>
        <a:p>
          <a:endParaRPr lang="en-US"/>
        </a:p>
      </dgm:t>
    </dgm:pt>
    <dgm:pt modelId="{0060C181-99EF-480B-8329-E7F664968696}">
      <dgm:prSet phldrT="[Text]"/>
      <dgm:spPr/>
      <dgm:t>
        <a:bodyPr/>
        <a:lstStyle/>
        <a:p>
          <a:r>
            <a:rPr lang="en-US" dirty="0" smtClean="0"/>
            <a:t>2009</a:t>
          </a:r>
          <a:endParaRPr lang="en-US" dirty="0"/>
        </a:p>
      </dgm:t>
    </dgm:pt>
    <dgm:pt modelId="{4B999641-007E-4506-8E4B-EB172263F4AA}" type="parTrans" cxnId="{A96CF6A4-C6C2-40CE-95D9-8EF86EC6A427}">
      <dgm:prSet/>
      <dgm:spPr/>
      <dgm:t>
        <a:bodyPr/>
        <a:lstStyle/>
        <a:p>
          <a:endParaRPr lang="en-US"/>
        </a:p>
      </dgm:t>
    </dgm:pt>
    <dgm:pt modelId="{439A5A4D-D76D-4848-87E2-19F404778B3E}" type="sibTrans" cxnId="{A96CF6A4-C6C2-40CE-95D9-8EF86EC6A427}">
      <dgm:prSet/>
      <dgm:spPr/>
      <dgm:t>
        <a:bodyPr/>
        <a:lstStyle/>
        <a:p>
          <a:endParaRPr lang="en-US"/>
        </a:p>
      </dgm:t>
    </dgm:pt>
    <dgm:pt modelId="{93F8557C-C9C3-42B6-A382-DFA140BAE269}">
      <dgm:prSet phldrT="[Text]"/>
      <dgm:spPr/>
      <dgm:t>
        <a:bodyPr/>
        <a:lstStyle/>
        <a:p>
          <a:r>
            <a:rPr lang="en-US" dirty="0" smtClean="0"/>
            <a:t>2010</a:t>
          </a:r>
          <a:endParaRPr lang="en-US" dirty="0"/>
        </a:p>
      </dgm:t>
    </dgm:pt>
    <dgm:pt modelId="{3A250FE8-1B6B-4ACF-B68F-B17CD0B4BCA7}" type="parTrans" cxnId="{7F30CE5A-58C0-4DD1-A9AB-DAD9B9F932D5}">
      <dgm:prSet/>
      <dgm:spPr/>
      <dgm:t>
        <a:bodyPr/>
        <a:lstStyle/>
        <a:p>
          <a:endParaRPr lang="en-US"/>
        </a:p>
      </dgm:t>
    </dgm:pt>
    <dgm:pt modelId="{DB5F9544-3923-4838-A427-53FEFC7F7079}" type="sibTrans" cxnId="{7F30CE5A-58C0-4DD1-A9AB-DAD9B9F932D5}">
      <dgm:prSet/>
      <dgm:spPr/>
      <dgm:t>
        <a:bodyPr/>
        <a:lstStyle/>
        <a:p>
          <a:endParaRPr lang="en-US"/>
        </a:p>
      </dgm:t>
    </dgm:pt>
    <dgm:pt modelId="{2E702896-6B02-49C2-9E55-75225D984373}">
      <dgm:prSet phldrT="[Text]"/>
      <dgm:spPr/>
      <dgm:t>
        <a:bodyPr/>
        <a:lstStyle/>
        <a:p>
          <a:r>
            <a:rPr lang="en-US" dirty="0" smtClean="0"/>
            <a:t>2011</a:t>
          </a:r>
          <a:endParaRPr lang="en-US" dirty="0"/>
        </a:p>
      </dgm:t>
    </dgm:pt>
    <dgm:pt modelId="{1B919937-03A5-4B85-B40F-1AB90C2F8B88}" type="parTrans" cxnId="{F66F0EA3-56A3-417D-8AE7-FDBB7356F47B}">
      <dgm:prSet/>
      <dgm:spPr/>
      <dgm:t>
        <a:bodyPr/>
        <a:lstStyle/>
        <a:p>
          <a:endParaRPr lang="en-US"/>
        </a:p>
      </dgm:t>
    </dgm:pt>
    <dgm:pt modelId="{3BA6AFF7-901C-41B2-BD55-E1DEA14D20C8}" type="sibTrans" cxnId="{F66F0EA3-56A3-417D-8AE7-FDBB7356F47B}">
      <dgm:prSet/>
      <dgm:spPr/>
      <dgm:t>
        <a:bodyPr/>
        <a:lstStyle/>
        <a:p>
          <a:endParaRPr lang="en-US"/>
        </a:p>
      </dgm:t>
    </dgm:pt>
    <dgm:pt modelId="{AB89F84F-1D64-4F3C-8C89-79BF8E713A5D}">
      <dgm:prSet phldrT="[Text]"/>
      <dgm:spPr/>
      <dgm:t>
        <a:bodyPr/>
        <a:lstStyle/>
        <a:p>
          <a:r>
            <a:rPr lang="en-US" dirty="0" smtClean="0"/>
            <a:t>2012</a:t>
          </a:r>
          <a:endParaRPr lang="en-US" dirty="0"/>
        </a:p>
      </dgm:t>
    </dgm:pt>
    <dgm:pt modelId="{F68090B1-2497-43A6-8E2F-6FE7B8A04DED}" type="parTrans" cxnId="{B1B776B7-CDEF-4C5B-A5A8-0CEFA6E0B89E}">
      <dgm:prSet/>
      <dgm:spPr/>
      <dgm:t>
        <a:bodyPr/>
        <a:lstStyle/>
        <a:p>
          <a:endParaRPr lang="en-US"/>
        </a:p>
      </dgm:t>
    </dgm:pt>
    <dgm:pt modelId="{2FA57ABE-FF48-4FD9-837A-E4174236A527}" type="sibTrans" cxnId="{B1B776B7-CDEF-4C5B-A5A8-0CEFA6E0B89E}">
      <dgm:prSet/>
      <dgm:spPr/>
      <dgm:t>
        <a:bodyPr/>
        <a:lstStyle/>
        <a:p>
          <a:endParaRPr lang="en-US"/>
        </a:p>
      </dgm:t>
    </dgm:pt>
    <dgm:pt modelId="{8AFA0637-A492-45CA-B848-0A369B5EBC23}">
      <dgm:prSet phldrT="[Text]"/>
      <dgm:spPr/>
      <dgm:t>
        <a:bodyPr/>
        <a:lstStyle/>
        <a:p>
          <a:r>
            <a:rPr lang="en-US" dirty="0" smtClean="0"/>
            <a:t>2013</a:t>
          </a:r>
          <a:endParaRPr lang="en-US" dirty="0"/>
        </a:p>
      </dgm:t>
    </dgm:pt>
    <dgm:pt modelId="{C4872DDC-363F-49B0-B68A-D4432B03142F}" type="parTrans" cxnId="{7B109010-1EF9-427F-9B35-2438B2CC6683}">
      <dgm:prSet/>
      <dgm:spPr/>
      <dgm:t>
        <a:bodyPr/>
        <a:lstStyle/>
        <a:p>
          <a:endParaRPr lang="en-US"/>
        </a:p>
      </dgm:t>
    </dgm:pt>
    <dgm:pt modelId="{5BD5F1B1-187E-4DC0-95D1-0A2DBFB83007}" type="sibTrans" cxnId="{7B109010-1EF9-427F-9B35-2438B2CC6683}">
      <dgm:prSet/>
      <dgm:spPr/>
      <dgm:t>
        <a:bodyPr/>
        <a:lstStyle/>
        <a:p>
          <a:endParaRPr lang="en-US"/>
        </a:p>
      </dgm:t>
    </dgm:pt>
    <dgm:pt modelId="{B6795B8D-260E-4343-8E51-313002167431}">
      <dgm:prSet phldrT="[Text]"/>
      <dgm:spPr/>
      <dgm:t>
        <a:bodyPr/>
        <a:lstStyle/>
        <a:p>
          <a:r>
            <a:rPr lang="en-US" dirty="0" smtClean="0"/>
            <a:t>2014</a:t>
          </a:r>
          <a:endParaRPr lang="en-US" dirty="0"/>
        </a:p>
      </dgm:t>
    </dgm:pt>
    <dgm:pt modelId="{3DE17E32-A71E-4151-AD77-149FCDC7B594}" type="parTrans" cxnId="{341B1E76-98CF-4372-8190-AAC6E7382259}">
      <dgm:prSet/>
      <dgm:spPr/>
      <dgm:t>
        <a:bodyPr/>
        <a:lstStyle/>
        <a:p>
          <a:endParaRPr lang="en-US"/>
        </a:p>
      </dgm:t>
    </dgm:pt>
    <dgm:pt modelId="{84C40BC2-CAE5-485D-AC03-C64B76B902AA}" type="sibTrans" cxnId="{341B1E76-98CF-4372-8190-AAC6E7382259}">
      <dgm:prSet/>
      <dgm:spPr/>
      <dgm:t>
        <a:bodyPr/>
        <a:lstStyle/>
        <a:p>
          <a:endParaRPr lang="en-US"/>
        </a:p>
      </dgm:t>
    </dgm:pt>
    <dgm:pt modelId="{669EBB2D-AF2E-4911-88AE-5C2669A6F971}">
      <dgm:prSet phldrT="[Text]"/>
      <dgm:spPr/>
      <dgm:t>
        <a:bodyPr/>
        <a:lstStyle/>
        <a:p>
          <a:r>
            <a:rPr lang="en-US" dirty="0" smtClean="0"/>
            <a:t>2015</a:t>
          </a:r>
          <a:endParaRPr lang="en-US" dirty="0"/>
        </a:p>
      </dgm:t>
    </dgm:pt>
    <dgm:pt modelId="{291AFE9C-104D-4639-B6DB-1D92FA444B71}" type="parTrans" cxnId="{B5C1AE16-0D72-4A78-8580-ABB78850BCD7}">
      <dgm:prSet/>
      <dgm:spPr/>
      <dgm:t>
        <a:bodyPr/>
        <a:lstStyle/>
        <a:p>
          <a:endParaRPr lang="en-US"/>
        </a:p>
      </dgm:t>
    </dgm:pt>
    <dgm:pt modelId="{AD35FDE9-BF3D-4E71-A802-7184F9217CF6}" type="sibTrans" cxnId="{B5C1AE16-0D72-4A78-8580-ABB78850BCD7}">
      <dgm:prSet/>
      <dgm:spPr/>
      <dgm:t>
        <a:bodyPr/>
        <a:lstStyle/>
        <a:p>
          <a:endParaRPr lang="en-US"/>
        </a:p>
      </dgm:t>
    </dgm:pt>
    <dgm:pt modelId="{77503A1B-1CDC-48F6-9095-FF64869EFD9F}">
      <dgm:prSet phldrT="[Text]"/>
      <dgm:spPr/>
      <dgm:t>
        <a:bodyPr/>
        <a:lstStyle/>
        <a:p>
          <a:r>
            <a:rPr lang="en-US" dirty="0" smtClean="0"/>
            <a:t>2016</a:t>
          </a:r>
          <a:endParaRPr lang="en-US" dirty="0"/>
        </a:p>
      </dgm:t>
    </dgm:pt>
    <dgm:pt modelId="{E6FB0560-D5E1-42D4-9C37-9D108FC091C7}" type="parTrans" cxnId="{F44A39E0-C9BA-4F3F-B13E-127AD0E2DD43}">
      <dgm:prSet/>
      <dgm:spPr/>
      <dgm:t>
        <a:bodyPr/>
        <a:lstStyle/>
        <a:p>
          <a:endParaRPr lang="en-US"/>
        </a:p>
      </dgm:t>
    </dgm:pt>
    <dgm:pt modelId="{8D8DFC57-1187-419F-A91D-87A5AF285451}" type="sibTrans" cxnId="{F44A39E0-C9BA-4F3F-B13E-127AD0E2DD43}">
      <dgm:prSet/>
      <dgm:spPr/>
      <dgm:t>
        <a:bodyPr/>
        <a:lstStyle/>
        <a:p>
          <a:endParaRPr lang="en-US"/>
        </a:p>
      </dgm:t>
    </dgm:pt>
    <dgm:pt modelId="{AB35D581-8299-4BF3-852F-2A972C4092E1}" type="pres">
      <dgm:prSet presAssocID="{CF74887E-CE51-4416-869A-D9535D18C5F0}" presName="Name0" presStyleCnt="0">
        <dgm:presLayoutVars>
          <dgm:dir/>
          <dgm:animLvl val="lvl"/>
          <dgm:resizeHandles val="exact"/>
        </dgm:presLayoutVars>
      </dgm:prSet>
      <dgm:spPr/>
    </dgm:pt>
    <dgm:pt modelId="{525CBD74-1741-4995-BDD1-9FEB46F0C28E}" type="pres">
      <dgm:prSet presAssocID="{FC1D667F-24CD-494E-9F1B-5CC4E6649D8A}" presName="parTxOnly" presStyleLbl="node1" presStyleIdx="0" presStyleCnt="11">
        <dgm:presLayoutVars>
          <dgm:chMax val="0"/>
          <dgm:chPref val="0"/>
          <dgm:bulletEnabled val="1"/>
        </dgm:presLayoutVars>
      </dgm:prSet>
      <dgm:spPr/>
      <dgm:t>
        <a:bodyPr/>
        <a:lstStyle/>
        <a:p>
          <a:endParaRPr lang="en-US"/>
        </a:p>
      </dgm:t>
    </dgm:pt>
    <dgm:pt modelId="{6C21D5F9-D9EE-4D5E-8DFB-F6E044DA6822}" type="pres">
      <dgm:prSet presAssocID="{3C3335D1-162C-4378-A77F-E2F3E9042540}" presName="parTxOnlySpace" presStyleCnt="0"/>
      <dgm:spPr/>
    </dgm:pt>
    <dgm:pt modelId="{80C06855-F8F6-40DD-A01E-0E92F847EF07}" type="pres">
      <dgm:prSet presAssocID="{08406487-FACF-4F1C-8A30-2F38F283B0F0}" presName="parTxOnly" presStyleLbl="node1" presStyleIdx="1" presStyleCnt="11">
        <dgm:presLayoutVars>
          <dgm:chMax val="0"/>
          <dgm:chPref val="0"/>
          <dgm:bulletEnabled val="1"/>
        </dgm:presLayoutVars>
      </dgm:prSet>
      <dgm:spPr/>
      <dgm:t>
        <a:bodyPr/>
        <a:lstStyle/>
        <a:p>
          <a:endParaRPr lang="en-US"/>
        </a:p>
      </dgm:t>
    </dgm:pt>
    <dgm:pt modelId="{9D365F23-CA58-49A7-9D5D-3C7B1F709289}" type="pres">
      <dgm:prSet presAssocID="{2B429946-D17D-4CB9-B6C7-CC446FA879EA}" presName="parTxOnlySpace" presStyleCnt="0"/>
      <dgm:spPr/>
    </dgm:pt>
    <dgm:pt modelId="{04927A8A-1843-443A-BEC4-73BAE933E40B}" type="pres">
      <dgm:prSet presAssocID="{218A4FE3-CEA2-4735-9370-B4E5B18BFBBA}" presName="parTxOnly" presStyleLbl="node1" presStyleIdx="2" presStyleCnt="11">
        <dgm:presLayoutVars>
          <dgm:chMax val="0"/>
          <dgm:chPref val="0"/>
          <dgm:bulletEnabled val="1"/>
        </dgm:presLayoutVars>
      </dgm:prSet>
      <dgm:spPr/>
      <dgm:t>
        <a:bodyPr/>
        <a:lstStyle/>
        <a:p>
          <a:endParaRPr lang="en-US"/>
        </a:p>
      </dgm:t>
    </dgm:pt>
    <dgm:pt modelId="{8A4D0F3C-CD34-4E8E-8E12-80B8C344D9AF}" type="pres">
      <dgm:prSet presAssocID="{5883DC0D-0795-44A4-81E9-A298FD60D117}" presName="parTxOnlySpace" presStyleCnt="0"/>
      <dgm:spPr/>
    </dgm:pt>
    <dgm:pt modelId="{5C70FEF8-E8AA-4DFC-9B1C-5CB5C381BD81}" type="pres">
      <dgm:prSet presAssocID="{0060C181-99EF-480B-8329-E7F664968696}" presName="parTxOnly" presStyleLbl="node1" presStyleIdx="3" presStyleCnt="11">
        <dgm:presLayoutVars>
          <dgm:chMax val="0"/>
          <dgm:chPref val="0"/>
          <dgm:bulletEnabled val="1"/>
        </dgm:presLayoutVars>
      </dgm:prSet>
      <dgm:spPr/>
      <dgm:t>
        <a:bodyPr/>
        <a:lstStyle/>
        <a:p>
          <a:endParaRPr lang="en-US"/>
        </a:p>
      </dgm:t>
    </dgm:pt>
    <dgm:pt modelId="{13FC47A0-7AE2-4262-AEC1-BA0E0B894C73}" type="pres">
      <dgm:prSet presAssocID="{439A5A4D-D76D-4848-87E2-19F404778B3E}" presName="parTxOnlySpace" presStyleCnt="0"/>
      <dgm:spPr/>
    </dgm:pt>
    <dgm:pt modelId="{42FDBCBD-33CD-4A19-905F-0962F4451DE6}" type="pres">
      <dgm:prSet presAssocID="{93F8557C-C9C3-42B6-A382-DFA140BAE269}" presName="parTxOnly" presStyleLbl="node1" presStyleIdx="4" presStyleCnt="11">
        <dgm:presLayoutVars>
          <dgm:chMax val="0"/>
          <dgm:chPref val="0"/>
          <dgm:bulletEnabled val="1"/>
        </dgm:presLayoutVars>
      </dgm:prSet>
      <dgm:spPr/>
      <dgm:t>
        <a:bodyPr/>
        <a:lstStyle/>
        <a:p>
          <a:endParaRPr lang="en-US"/>
        </a:p>
      </dgm:t>
    </dgm:pt>
    <dgm:pt modelId="{56274B81-8B52-4298-ACBE-50B59D24A912}" type="pres">
      <dgm:prSet presAssocID="{DB5F9544-3923-4838-A427-53FEFC7F7079}" presName="parTxOnlySpace" presStyleCnt="0"/>
      <dgm:spPr/>
    </dgm:pt>
    <dgm:pt modelId="{0E79170D-94B8-4C6C-8B02-B6B9CBB5FBFB}" type="pres">
      <dgm:prSet presAssocID="{2E702896-6B02-49C2-9E55-75225D984373}" presName="parTxOnly" presStyleLbl="node1" presStyleIdx="5" presStyleCnt="11">
        <dgm:presLayoutVars>
          <dgm:chMax val="0"/>
          <dgm:chPref val="0"/>
          <dgm:bulletEnabled val="1"/>
        </dgm:presLayoutVars>
      </dgm:prSet>
      <dgm:spPr/>
      <dgm:t>
        <a:bodyPr/>
        <a:lstStyle/>
        <a:p>
          <a:endParaRPr lang="en-US"/>
        </a:p>
      </dgm:t>
    </dgm:pt>
    <dgm:pt modelId="{73CF5507-3705-4CD0-9D38-83A102F813C1}" type="pres">
      <dgm:prSet presAssocID="{3BA6AFF7-901C-41B2-BD55-E1DEA14D20C8}" presName="parTxOnlySpace" presStyleCnt="0"/>
      <dgm:spPr/>
    </dgm:pt>
    <dgm:pt modelId="{0A145F74-1BAF-4CE3-B727-51A0B3AD73BD}" type="pres">
      <dgm:prSet presAssocID="{AB89F84F-1D64-4F3C-8C89-79BF8E713A5D}" presName="parTxOnly" presStyleLbl="node1" presStyleIdx="6" presStyleCnt="11">
        <dgm:presLayoutVars>
          <dgm:chMax val="0"/>
          <dgm:chPref val="0"/>
          <dgm:bulletEnabled val="1"/>
        </dgm:presLayoutVars>
      </dgm:prSet>
      <dgm:spPr/>
      <dgm:t>
        <a:bodyPr/>
        <a:lstStyle/>
        <a:p>
          <a:endParaRPr lang="en-US"/>
        </a:p>
      </dgm:t>
    </dgm:pt>
    <dgm:pt modelId="{86EA5F9F-D589-4579-99E1-7D28032941F0}" type="pres">
      <dgm:prSet presAssocID="{2FA57ABE-FF48-4FD9-837A-E4174236A527}" presName="parTxOnlySpace" presStyleCnt="0"/>
      <dgm:spPr/>
    </dgm:pt>
    <dgm:pt modelId="{CD74AEC6-02BB-44FA-A906-9CEAE08B08FD}" type="pres">
      <dgm:prSet presAssocID="{8AFA0637-A492-45CA-B848-0A369B5EBC23}" presName="parTxOnly" presStyleLbl="node1" presStyleIdx="7" presStyleCnt="11">
        <dgm:presLayoutVars>
          <dgm:chMax val="0"/>
          <dgm:chPref val="0"/>
          <dgm:bulletEnabled val="1"/>
        </dgm:presLayoutVars>
      </dgm:prSet>
      <dgm:spPr/>
      <dgm:t>
        <a:bodyPr/>
        <a:lstStyle/>
        <a:p>
          <a:endParaRPr lang="en-US"/>
        </a:p>
      </dgm:t>
    </dgm:pt>
    <dgm:pt modelId="{CDA32776-5DA3-492B-AF02-6F74034F66AD}" type="pres">
      <dgm:prSet presAssocID="{5BD5F1B1-187E-4DC0-95D1-0A2DBFB83007}" presName="parTxOnlySpace" presStyleCnt="0"/>
      <dgm:spPr/>
    </dgm:pt>
    <dgm:pt modelId="{6FB78A26-2A37-4BEC-96DF-555AB90BD5A9}" type="pres">
      <dgm:prSet presAssocID="{B6795B8D-260E-4343-8E51-313002167431}" presName="parTxOnly" presStyleLbl="node1" presStyleIdx="8" presStyleCnt="11">
        <dgm:presLayoutVars>
          <dgm:chMax val="0"/>
          <dgm:chPref val="0"/>
          <dgm:bulletEnabled val="1"/>
        </dgm:presLayoutVars>
      </dgm:prSet>
      <dgm:spPr/>
      <dgm:t>
        <a:bodyPr/>
        <a:lstStyle/>
        <a:p>
          <a:endParaRPr lang="en-US"/>
        </a:p>
      </dgm:t>
    </dgm:pt>
    <dgm:pt modelId="{0035B7F4-1AB8-400C-8E91-E95A7BB878C7}" type="pres">
      <dgm:prSet presAssocID="{84C40BC2-CAE5-485D-AC03-C64B76B902AA}" presName="parTxOnlySpace" presStyleCnt="0"/>
      <dgm:spPr/>
    </dgm:pt>
    <dgm:pt modelId="{ED58CC0D-AE01-43D5-8D27-5067A6D32CC1}" type="pres">
      <dgm:prSet presAssocID="{669EBB2D-AF2E-4911-88AE-5C2669A6F971}" presName="parTxOnly" presStyleLbl="node1" presStyleIdx="9" presStyleCnt="11">
        <dgm:presLayoutVars>
          <dgm:chMax val="0"/>
          <dgm:chPref val="0"/>
          <dgm:bulletEnabled val="1"/>
        </dgm:presLayoutVars>
      </dgm:prSet>
      <dgm:spPr/>
      <dgm:t>
        <a:bodyPr/>
        <a:lstStyle/>
        <a:p>
          <a:endParaRPr lang="en-US"/>
        </a:p>
      </dgm:t>
    </dgm:pt>
    <dgm:pt modelId="{356E51FE-8412-4372-B708-27E708689ABD}" type="pres">
      <dgm:prSet presAssocID="{AD35FDE9-BF3D-4E71-A802-7184F9217CF6}" presName="parTxOnlySpace" presStyleCnt="0"/>
      <dgm:spPr/>
    </dgm:pt>
    <dgm:pt modelId="{75FAF895-EAC5-46B7-9586-DB1564BCB7DE}" type="pres">
      <dgm:prSet presAssocID="{77503A1B-1CDC-48F6-9095-FF64869EFD9F}" presName="parTxOnly" presStyleLbl="node1" presStyleIdx="10" presStyleCnt="11">
        <dgm:presLayoutVars>
          <dgm:chMax val="0"/>
          <dgm:chPref val="0"/>
          <dgm:bulletEnabled val="1"/>
        </dgm:presLayoutVars>
      </dgm:prSet>
      <dgm:spPr/>
      <dgm:t>
        <a:bodyPr/>
        <a:lstStyle/>
        <a:p>
          <a:endParaRPr lang="en-US"/>
        </a:p>
      </dgm:t>
    </dgm:pt>
  </dgm:ptLst>
  <dgm:cxnLst>
    <dgm:cxn modelId="{86DB22C1-6D4B-4AC1-A4D7-9A6C805DAE2D}" srcId="{CF74887E-CE51-4416-869A-D9535D18C5F0}" destId="{08406487-FACF-4F1C-8A30-2F38F283B0F0}" srcOrd="1" destOrd="0" parTransId="{2237DB03-2C97-44A3-8A78-B227BEF69786}" sibTransId="{2B429946-D17D-4CB9-B6C7-CC446FA879EA}"/>
    <dgm:cxn modelId="{341B1E76-98CF-4372-8190-AAC6E7382259}" srcId="{CF74887E-CE51-4416-869A-D9535D18C5F0}" destId="{B6795B8D-260E-4343-8E51-313002167431}" srcOrd="8" destOrd="0" parTransId="{3DE17E32-A71E-4151-AD77-149FCDC7B594}" sibTransId="{84C40BC2-CAE5-485D-AC03-C64B76B902AA}"/>
    <dgm:cxn modelId="{048980CF-5169-4377-9C7F-E77AD395C224}" type="presOf" srcId="{93F8557C-C9C3-42B6-A382-DFA140BAE269}" destId="{42FDBCBD-33CD-4A19-905F-0962F4451DE6}" srcOrd="0" destOrd="0" presId="urn:microsoft.com/office/officeart/2005/8/layout/chevron1"/>
    <dgm:cxn modelId="{7F30CE5A-58C0-4DD1-A9AB-DAD9B9F932D5}" srcId="{CF74887E-CE51-4416-869A-D9535D18C5F0}" destId="{93F8557C-C9C3-42B6-A382-DFA140BAE269}" srcOrd="4" destOrd="0" parTransId="{3A250FE8-1B6B-4ACF-B68F-B17CD0B4BCA7}" sibTransId="{DB5F9544-3923-4838-A427-53FEFC7F7079}"/>
    <dgm:cxn modelId="{B5C1AE16-0D72-4A78-8580-ABB78850BCD7}" srcId="{CF74887E-CE51-4416-869A-D9535D18C5F0}" destId="{669EBB2D-AF2E-4911-88AE-5C2669A6F971}" srcOrd="9" destOrd="0" parTransId="{291AFE9C-104D-4639-B6DB-1D92FA444B71}" sibTransId="{AD35FDE9-BF3D-4E71-A802-7184F9217CF6}"/>
    <dgm:cxn modelId="{A199316B-5AF1-4863-912E-D3AA0FFD8DDB}" type="presOf" srcId="{218A4FE3-CEA2-4735-9370-B4E5B18BFBBA}" destId="{04927A8A-1843-443A-BEC4-73BAE933E40B}" srcOrd="0" destOrd="0" presId="urn:microsoft.com/office/officeart/2005/8/layout/chevron1"/>
    <dgm:cxn modelId="{A9CD964E-D63C-4C90-9E94-E2834235A8EB}" type="presOf" srcId="{CF74887E-CE51-4416-869A-D9535D18C5F0}" destId="{AB35D581-8299-4BF3-852F-2A972C4092E1}" srcOrd="0" destOrd="0" presId="urn:microsoft.com/office/officeart/2005/8/layout/chevron1"/>
    <dgm:cxn modelId="{070B9A13-DFC8-459A-901E-98AC6F9B0225}" srcId="{CF74887E-CE51-4416-869A-D9535D18C5F0}" destId="{FC1D667F-24CD-494E-9F1B-5CC4E6649D8A}" srcOrd="0" destOrd="0" parTransId="{A6B089B4-6782-4C80-8190-5C1CD9AFD66C}" sibTransId="{3C3335D1-162C-4378-A77F-E2F3E9042540}"/>
    <dgm:cxn modelId="{D22D5231-3CCD-42D4-877D-FD0DB81D7D98}" type="presOf" srcId="{77503A1B-1CDC-48F6-9095-FF64869EFD9F}" destId="{75FAF895-EAC5-46B7-9586-DB1564BCB7DE}" srcOrd="0" destOrd="0" presId="urn:microsoft.com/office/officeart/2005/8/layout/chevron1"/>
    <dgm:cxn modelId="{CA8F8D46-1E3A-4989-9DBA-7138ED33270C}" type="presOf" srcId="{B6795B8D-260E-4343-8E51-313002167431}" destId="{6FB78A26-2A37-4BEC-96DF-555AB90BD5A9}" srcOrd="0" destOrd="0" presId="urn:microsoft.com/office/officeart/2005/8/layout/chevron1"/>
    <dgm:cxn modelId="{814D518D-0851-4526-84D2-2B209B4696DE}" type="presOf" srcId="{669EBB2D-AF2E-4911-88AE-5C2669A6F971}" destId="{ED58CC0D-AE01-43D5-8D27-5067A6D32CC1}" srcOrd="0" destOrd="0" presId="urn:microsoft.com/office/officeart/2005/8/layout/chevron1"/>
    <dgm:cxn modelId="{27BB2E71-8114-4D35-9ABC-97DDEAE5C77E}" type="presOf" srcId="{AB89F84F-1D64-4F3C-8C89-79BF8E713A5D}" destId="{0A145F74-1BAF-4CE3-B727-51A0B3AD73BD}" srcOrd="0" destOrd="0" presId="urn:microsoft.com/office/officeart/2005/8/layout/chevron1"/>
    <dgm:cxn modelId="{42EEEB06-200A-4B8F-A1C9-21132D2CB5C3}" type="presOf" srcId="{2E702896-6B02-49C2-9E55-75225D984373}" destId="{0E79170D-94B8-4C6C-8B02-B6B9CBB5FBFB}" srcOrd="0" destOrd="0" presId="urn:microsoft.com/office/officeart/2005/8/layout/chevron1"/>
    <dgm:cxn modelId="{7B109010-1EF9-427F-9B35-2438B2CC6683}" srcId="{CF74887E-CE51-4416-869A-D9535D18C5F0}" destId="{8AFA0637-A492-45CA-B848-0A369B5EBC23}" srcOrd="7" destOrd="0" parTransId="{C4872DDC-363F-49B0-B68A-D4432B03142F}" sibTransId="{5BD5F1B1-187E-4DC0-95D1-0A2DBFB83007}"/>
    <dgm:cxn modelId="{F44A39E0-C9BA-4F3F-B13E-127AD0E2DD43}" srcId="{CF74887E-CE51-4416-869A-D9535D18C5F0}" destId="{77503A1B-1CDC-48F6-9095-FF64869EFD9F}" srcOrd="10" destOrd="0" parTransId="{E6FB0560-D5E1-42D4-9C37-9D108FC091C7}" sibTransId="{8D8DFC57-1187-419F-A91D-87A5AF285451}"/>
    <dgm:cxn modelId="{D6B29FE9-1035-4752-9BFB-BB411C18E93D}" type="presOf" srcId="{08406487-FACF-4F1C-8A30-2F38F283B0F0}" destId="{80C06855-F8F6-40DD-A01E-0E92F847EF07}" srcOrd="0" destOrd="0" presId="urn:microsoft.com/office/officeart/2005/8/layout/chevron1"/>
    <dgm:cxn modelId="{A96CF6A4-C6C2-40CE-95D9-8EF86EC6A427}" srcId="{CF74887E-CE51-4416-869A-D9535D18C5F0}" destId="{0060C181-99EF-480B-8329-E7F664968696}" srcOrd="3" destOrd="0" parTransId="{4B999641-007E-4506-8E4B-EB172263F4AA}" sibTransId="{439A5A4D-D76D-4848-87E2-19F404778B3E}"/>
    <dgm:cxn modelId="{EBCABBC8-872A-43DD-A6B7-4AFF4D5FC855}" type="presOf" srcId="{FC1D667F-24CD-494E-9F1B-5CC4E6649D8A}" destId="{525CBD74-1741-4995-BDD1-9FEB46F0C28E}" srcOrd="0" destOrd="0" presId="urn:microsoft.com/office/officeart/2005/8/layout/chevron1"/>
    <dgm:cxn modelId="{A09B8B30-3E95-4B70-9848-D48E289D6C42}" type="presOf" srcId="{8AFA0637-A492-45CA-B848-0A369B5EBC23}" destId="{CD74AEC6-02BB-44FA-A906-9CEAE08B08FD}" srcOrd="0" destOrd="0" presId="urn:microsoft.com/office/officeart/2005/8/layout/chevron1"/>
    <dgm:cxn modelId="{6ED20C9C-258D-4293-BB8E-17725375EE44}" type="presOf" srcId="{0060C181-99EF-480B-8329-E7F664968696}" destId="{5C70FEF8-E8AA-4DFC-9B1C-5CB5C381BD81}" srcOrd="0" destOrd="0" presId="urn:microsoft.com/office/officeart/2005/8/layout/chevron1"/>
    <dgm:cxn modelId="{F0302550-0091-4902-80FC-749EDC475E78}" srcId="{CF74887E-CE51-4416-869A-D9535D18C5F0}" destId="{218A4FE3-CEA2-4735-9370-B4E5B18BFBBA}" srcOrd="2" destOrd="0" parTransId="{B13019BF-F9B7-4C54-9026-57851532D4E1}" sibTransId="{5883DC0D-0795-44A4-81E9-A298FD60D117}"/>
    <dgm:cxn modelId="{B1B776B7-CDEF-4C5B-A5A8-0CEFA6E0B89E}" srcId="{CF74887E-CE51-4416-869A-D9535D18C5F0}" destId="{AB89F84F-1D64-4F3C-8C89-79BF8E713A5D}" srcOrd="6" destOrd="0" parTransId="{F68090B1-2497-43A6-8E2F-6FE7B8A04DED}" sibTransId="{2FA57ABE-FF48-4FD9-837A-E4174236A527}"/>
    <dgm:cxn modelId="{F66F0EA3-56A3-417D-8AE7-FDBB7356F47B}" srcId="{CF74887E-CE51-4416-869A-D9535D18C5F0}" destId="{2E702896-6B02-49C2-9E55-75225D984373}" srcOrd="5" destOrd="0" parTransId="{1B919937-03A5-4B85-B40F-1AB90C2F8B88}" sibTransId="{3BA6AFF7-901C-41B2-BD55-E1DEA14D20C8}"/>
    <dgm:cxn modelId="{90D725E3-B944-4991-B0F3-BD837D99361C}" type="presParOf" srcId="{AB35D581-8299-4BF3-852F-2A972C4092E1}" destId="{525CBD74-1741-4995-BDD1-9FEB46F0C28E}" srcOrd="0" destOrd="0" presId="urn:microsoft.com/office/officeart/2005/8/layout/chevron1"/>
    <dgm:cxn modelId="{B67658C1-F001-41DC-AE54-E0A1A9AB9A91}" type="presParOf" srcId="{AB35D581-8299-4BF3-852F-2A972C4092E1}" destId="{6C21D5F9-D9EE-4D5E-8DFB-F6E044DA6822}" srcOrd="1" destOrd="0" presId="urn:microsoft.com/office/officeart/2005/8/layout/chevron1"/>
    <dgm:cxn modelId="{8EA56A4D-3EA5-4EC8-9E9A-9C804EC8E1F4}" type="presParOf" srcId="{AB35D581-8299-4BF3-852F-2A972C4092E1}" destId="{80C06855-F8F6-40DD-A01E-0E92F847EF07}" srcOrd="2" destOrd="0" presId="urn:microsoft.com/office/officeart/2005/8/layout/chevron1"/>
    <dgm:cxn modelId="{4FBC446A-546B-47A5-A99C-BBE702C6F1EF}" type="presParOf" srcId="{AB35D581-8299-4BF3-852F-2A972C4092E1}" destId="{9D365F23-CA58-49A7-9D5D-3C7B1F709289}" srcOrd="3" destOrd="0" presId="urn:microsoft.com/office/officeart/2005/8/layout/chevron1"/>
    <dgm:cxn modelId="{BF34C6B2-05CD-4C8C-A81C-C545D08AEFDE}" type="presParOf" srcId="{AB35D581-8299-4BF3-852F-2A972C4092E1}" destId="{04927A8A-1843-443A-BEC4-73BAE933E40B}" srcOrd="4" destOrd="0" presId="urn:microsoft.com/office/officeart/2005/8/layout/chevron1"/>
    <dgm:cxn modelId="{DC5E451B-3BD8-4D12-B88A-4C6FABA2FC6B}" type="presParOf" srcId="{AB35D581-8299-4BF3-852F-2A972C4092E1}" destId="{8A4D0F3C-CD34-4E8E-8E12-80B8C344D9AF}" srcOrd="5" destOrd="0" presId="urn:microsoft.com/office/officeart/2005/8/layout/chevron1"/>
    <dgm:cxn modelId="{9B7CF620-5760-4E0B-A9FB-7118E8A6A27F}" type="presParOf" srcId="{AB35D581-8299-4BF3-852F-2A972C4092E1}" destId="{5C70FEF8-E8AA-4DFC-9B1C-5CB5C381BD81}" srcOrd="6" destOrd="0" presId="urn:microsoft.com/office/officeart/2005/8/layout/chevron1"/>
    <dgm:cxn modelId="{A777781C-87D7-47ED-883F-0D2690EC11EC}" type="presParOf" srcId="{AB35D581-8299-4BF3-852F-2A972C4092E1}" destId="{13FC47A0-7AE2-4262-AEC1-BA0E0B894C73}" srcOrd="7" destOrd="0" presId="urn:microsoft.com/office/officeart/2005/8/layout/chevron1"/>
    <dgm:cxn modelId="{F5F16030-F0F8-41E8-A305-E32035F6EEE7}" type="presParOf" srcId="{AB35D581-8299-4BF3-852F-2A972C4092E1}" destId="{42FDBCBD-33CD-4A19-905F-0962F4451DE6}" srcOrd="8" destOrd="0" presId="urn:microsoft.com/office/officeart/2005/8/layout/chevron1"/>
    <dgm:cxn modelId="{2ECBF38E-01A7-4B0B-81B2-391DBD884F1D}" type="presParOf" srcId="{AB35D581-8299-4BF3-852F-2A972C4092E1}" destId="{56274B81-8B52-4298-ACBE-50B59D24A912}" srcOrd="9" destOrd="0" presId="urn:microsoft.com/office/officeart/2005/8/layout/chevron1"/>
    <dgm:cxn modelId="{EF128475-A7CF-411A-B0FE-564E046A86A8}" type="presParOf" srcId="{AB35D581-8299-4BF3-852F-2A972C4092E1}" destId="{0E79170D-94B8-4C6C-8B02-B6B9CBB5FBFB}" srcOrd="10" destOrd="0" presId="urn:microsoft.com/office/officeart/2005/8/layout/chevron1"/>
    <dgm:cxn modelId="{153B7153-2891-4023-B5D2-8401A8051FEF}" type="presParOf" srcId="{AB35D581-8299-4BF3-852F-2A972C4092E1}" destId="{73CF5507-3705-4CD0-9D38-83A102F813C1}" srcOrd="11" destOrd="0" presId="urn:microsoft.com/office/officeart/2005/8/layout/chevron1"/>
    <dgm:cxn modelId="{E3AAC937-FAE7-4F44-9E0A-A71DA8291CF1}" type="presParOf" srcId="{AB35D581-8299-4BF3-852F-2A972C4092E1}" destId="{0A145F74-1BAF-4CE3-B727-51A0B3AD73BD}" srcOrd="12" destOrd="0" presId="urn:microsoft.com/office/officeart/2005/8/layout/chevron1"/>
    <dgm:cxn modelId="{36306F95-FBD8-44E4-82C6-8A4586699D55}" type="presParOf" srcId="{AB35D581-8299-4BF3-852F-2A972C4092E1}" destId="{86EA5F9F-D589-4579-99E1-7D28032941F0}" srcOrd="13" destOrd="0" presId="urn:microsoft.com/office/officeart/2005/8/layout/chevron1"/>
    <dgm:cxn modelId="{B81DEE87-932E-43DB-9D1F-B995D6BF9A96}" type="presParOf" srcId="{AB35D581-8299-4BF3-852F-2A972C4092E1}" destId="{CD74AEC6-02BB-44FA-A906-9CEAE08B08FD}" srcOrd="14" destOrd="0" presId="urn:microsoft.com/office/officeart/2005/8/layout/chevron1"/>
    <dgm:cxn modelId="{CBD895A8-44D5-42AC-9A05-A87DA4D08B5E}" type="presParOf" srcId="{AB35D581-8299-4BF3-852F-2A972C4092E1}" destId="{CDA32776-5DA3-492B-AF02-6F74034F66AD}" srcOrd="15" destOrd="0" presId="urn:microsoft.com/office/officeart/2005/8/layout/chevron1"/>
    <dgm:cxn modelId="{95144606-5A8D-4546-A74B-16A9AA4D4A6F}" type="presParOf" srcId="{AB35D581-8299-4BF3-852F-2A972C4092E1}" destId="{6FB78A26-2A37-4BEC-96DF-555AB90BD5A9}" srcOrd="16" destOrd="0" presId="urn:microsoft.com/office/officeart/2005/8/layout/chevron1"/>
    <dgm:cxn modelId="{EB0B9B1B-36A9-46EE-A83D-4EC260F8F581}" type="presParOf" srcId="{AB35D581-8299-4BF3-852F-2A972C4092E1}" destId="{0035B7F4-1AB8-400C-8E91-E95A7BB878C7}" srcOrd="17" destOrd="0" presId="urn:microsoft.com/office/officeart/2005/8/layout/chevron1"/>
    <dgm:cxn modelId="{D76444AF-184B-4E2A-B2CE-A6B8EC679639}" type="presParOf" srcId="{AB35D581-8299-4BF3-852F-2A972C4092E1}" destId="{ED58CC0D-AE01-43D5-8D27-5067A6D32CC1}" srcOrd="18" destOrd="0" presId="urn:microsoft.com/office/officeart/2005/8/layout/chevron1"/>
    <dgm:cxn modelId="{71DBF315-0B28-4E60-8108-2B5D1A6B43E4}" type="presParOf" srcId="{AB35D581-8299-4BF3-852F-2A972C4092E1}" destId="{356E51FE-8412-4372-B708-27E708689ABD}" srcOrd="19" destOrd="0" presId="urn:microsoft.com/office/officeart/2005/8/layout/chevron1"/>
    <dgm:cxn modelId="{8A208DF3-9A78-40CD-87B4-7A1E6B6A49E8}" type="presParOf" srcId="{AB35D581-8299-4BF3-852F-2A972C4092E1}" destId="{75FAF895-EAC5-46B7-9586-DB1564BCB7DE}" srcOrd="20" destOrd="0" presId="urn:microsoft.com/office/officeart/2005/8/layout/chevro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5CBD74-1741-4995-BDD1-9FEB46F0C28E}">
      <dsp:nvSpPr>
        <dsp:cNvPr id="0" name=""/>
        <dsp:cNvSpPr/>
      </dsp:nvSpPr>
      <dsp:spPr>
        <a:xfrm>
          <a:off x="1099"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2006</a:t>
          </a:r>
          <a:endParaRPr lang="en-US" sz="1600" kern="1200" dirty="0"/>
        </a:p>
      </dsp:txBody>
      <dsp:txXfrm>
        <a:off x="1099" y="624693"/>
        <a:ext cx="900845" cy="360338"/>
      </dsp:txXfrm>
    </dsp:sp>
    <dsp:sp modelId="{80C06855-F8F6-40DD-A01E-0E92F847EF07}">
      <dsp:nvSpPr>
        <dsp:cNvPr id="0" name=""/>
        <dsp:cNvSpPr/>
      </dsp:nvSpPr>
      <dsp:spPr>
        <a:xfrm>
          <a:off x="811860"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2007</a:t>
          </a:r>
          <a:endParaRPr lang="en-US" sz="1600" kern="1200" dirty="0"/>
        </a:p>
      </dsp:txBody>
      <dsp:txXfrm>
        <a:off x="811860" y="624693"/>
        <a:ext cx="900845" cy="360338"/>
      </dsp:txXfrm>
    </dsp:sp>
    <dsp:sp modelId="{04927A8A-1843-443A-BEC4-73BAE933E40B}">
      <dsp:nvSpPr>
        <dsp:cNvPr id="0" name=""/>
        <dsp:cNvSpPr/>
      </dsp:nvSpPr>
      <dsp:spPr>
        <a:xfrm>
          <a:off x="1622620"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2008</a:t>
          </a:r>
          <a:endParaRPr lang="en-US" sz="1600" kern="1200" dirty="0"/>
        </a:p>
      </dsp:txBody>
      <dsp:txXfrm>
        <a:off x="1622620" y="624693"/>
        <a:ext cx="900845" cy="360338"/>
      </dsp:txXfrm>
    </dsp:sp>
    <dsp:sp modelId="{5C70FEF8-E8AA-4DFC-9B1C-5CB5C381BD81}">
      <dsp:nvSpPr>
        <dsp:cNvPr id="0" name=""/>
        <dsp:cNvSpPr/>
      </dsp:nvSpPr>
      <dsp:spPr>
        <a:xfrm>
          <a:off x="2433381"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2009</a:t>
          </a:r>
          <a:endParaRPr lang="en-US" sz="1600" kern="1200" dirty="0"/>
        </a:p>
      </dsp:txBody>
      <dsp:txXfrm>
        <a:off x="2433381" y="624693"/>
        <a:ext cx="900845" cy="360338"/>
      </dsp:txXfrm>
    </dsp:sp>
    <dsp:sp modelId="{42FDBCBD-33CD-4A19-905F-0962F4451DE6}">
      <dsp:nvSpPr>
        <dsp:cNvPr id="0" name=""/>
        <dsp:cNvSpPr/>
      </dsp:nvSpPr>
      <dsp:spPr>
        <a:xfrm>
          <a:off x="3244141"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2010</a:t>
          </a:r>
          <a:endParaRPr lang="en-US" sz="1600" kern="1200" dirty="0"/>
        </a:p>
      </dsp:txBody>
      <dsp:txXfrm>
        <a:off x="3244141" y="624693"/>
        <a:ext cx="900845" cy="360338"/>
      </dsp:txXfrm>
    </dsp:sp>
    <dsp:sp modelId="{0E79170D-94B8-4C6C-8B02-B6B9CBB5FBFB}">
      <dsp:nvSpPr>
        <dsp:cNvPr id="0" name=""/>
        <dsp:cNvSpPr/>
      </dsp:nvSpPr>
      <dsp:spPr>
        <a:xfrm>
          <a:off x="4054902"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2011</a:t>
          </a:r>
          <a:endParaRPr lang="en-US" sz="1600" kern="1200" dirty="0"/>
        </a:p>
      </dsp:txBody>
      <dsp:txXfrm>
        <a:off x="4054902" y="624693"/>
        <a:ext cx="900845" cy="360338"/>
      </dsp:txXfrm>
    </dsp:sp>
    <dsp:sp modelId="{0A145F74-1BAF-4CE3-B727-51A0B3AD73BD}">
      <dsp:nvSpPr>
        <dsp:cNvPr id="0" name=""/>
        <dsp:cNvSpPr/>
      </dsp:nvSpPr>
      <dsp:spPr>
        <a:xfrm>
          <a:off x="4865663"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2012</a:t>
          </a:r>
          <a:endParaRPr lang="en-US" sz="1600" kern="1200" dirty="0"/>
        </a:p>
      </dsp:txBody>
      <dsp:txXfrm>
        <a:off x="4865663" y="624693"/>
        <a:ext cx="900845" cy="360338"/>
      </dsp:txXfrm>
    </dsp:sp>
    <dsp:sp modelId="{CD74AEC6-02BB-44FA-A906-9CEAE08B08FD}">
      <dsp:nvSpPr>
        <dsp:cNvPr id="0" name=""/>
        <dsp:cNvSpPr/>
      </dsp:nvSpPr>
      <dsp:spPr>
        <a:xfrm>
          <a:off x="5676423"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2013</a:t>
          </a:r>
          <a:endParaRPr lang="en-US" sz="1600" kern="1200" dirty="0"/>
        </a:p>
      </dsp:txBody>
      <dsp:txXfrm>
        <a:off x="5676423" y="624693"/>
        <a:ext cx="900845" cy="360338"/>
      </dsp:txXfrm>
    </dsp:sp>
    <dsp:sp modelId="{6FB78A26-2A37-4BEC-96DF-555AB90BD5A9}">
      <dsp:nvSpPr>
        <dsp:cNvPr id="0" name=""/>
        <dsp:cNvSpPr/>
      </dsp:nvSpPr>
      <dsp:spPr>
        <a:xfrm>
          <a:off x="6487184"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2014</a:t>
          </a:r>
          <a:endParaRPr lang="en-US" sz="1600" kern="1200" dirty="0"/>
        </a:p>
      </dsp:txBody>
      <dsp:txXfrm>
        <a:off x="6487184" y="624693"/>
        <a:ext cx="900845" cy="360338"/>
      </dsp:txXfrm>
    </dsp:sp>
    <dsp:sp modelId="{ED58CC0D-AE01-43D5-8D27-5067A6D32CC1}">
      <dsp:nvSpPr>
        <dsp:cNvPr id="0" name=""/>
        <dsp:cNvSpPr/>
      </dsp:nvSpPr>
      <dsp:spPr>
        <a:xfrm>
          <a:off x="7297944"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2015</a:t>
          </a:r>
          <a:endParaRPr lang="en-US" sz="1600" kern="1200" dirty="0"/>
        </a:p>
      </dsp:txBody>
      <dsp:txXfrm>
        <a:off x="7297944" y="624693"/>
        <a:ext cx="900845" cy="360338"/>
      </dsp:txXfrm>
    </dsp:sp>
    <dsp:sp modelId="{75FAF895-EAC5-46B7-9586-DB1564BCB7DE}">
      <dsp:nvSpPr>
        <dsp:cNvPr id="0" name=""/>
        <dsp:cNvSpPr/>
      </dsp:nvSpPr>
      <dsp:spPr>
        <a:xfrm>
          <a:off x="8108705" y="624693"/>
          <a:ext cx="900845" cy="36033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2016</a:t>
          </a:r>
          <a:endParaRPr lang="en-US" sz="1600" kern="1200" dirty="0"/>
        </a:p>
      </dsp:txBody>
      <dsp:txXfrm>
        <a:off x="8108705" y="624693"/>
        <a:ext cx="900845" cy="3603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0.5126</cdr:x>
      <cdr:y>0.27736</cdr:y>
    </cdr:from>
    <cdr:to>
      <cdr:x>0.67715</cdr:x>
      <cdr:y>0.45138</cdr:y>
    </cdr:to>
    <cdr:sp macro="" textlink="">
      <cdr:nvSpPr>
        <cdr:cNvPr id="5" name="TextBox 4"/>
        <cdr:cNvSpPr txBox="1"/>
      </cdr:nvSpPr>
      <cdr:spPr>
        <a:xfrm xmlns:a="http://schemas.openxmlformats.org/drawingml/2006/main">
          <a:off x="5299119" y="1324447"/>
          <a:ext cx="1701085" cy="8309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rgbClr val="000000"/>
              </a:solidFill>
              <a:latin typeface="Arial" charset="0"/>
              <a:ea typeface="ＭＳ Ｐゴシック" charset="-128"/>
            </a:defRPr>
          </a:lvl1pPr>
          <a:lvl2pPr marL="457200" algn="l" defTabSz="457200" rtl="0" fontAlgn="base">
            <a:spcBef>
              <a:spcPct val="0"/>
            </a:spcBef>
            <a:spcAft>
              <a:spcPct val="0"/>
            </a:spcAft>
            <a:defRPr kern="1200">
              <a:solidFill>
                <a:srgbClr val="000000"/>
              </a:solidFill>
              <a:latin typeface="Arial" charset="0"/>
              <a:ea typeface="ＭＳ Ｐゴシック" charset="-128"/>
            </a:defRPr>
          </a:lvl2pPr>
          <a:lvl3pPr marL="914400" algn="l" defTabSz="457200" rtl="0" fontAlgn="base">
            <a:spcBef>
              <a:spcPct val="0"/>
            </a:spcBef>
            <a:spcAft>
              <a:spcPct val="0"/>
            </a:spcAft>
            <a:defRPr kern="1200">
              <a:solidFill>
                <a:srgbClr val="000000"/>
              </a:solidFill>
              <a:latin typeface="Arial" charset="0"/>
              <a:ea typeface="ＭＳ Ｐゴシック" charset="-128"/>
            </a:defRPr>
          </a:lvl3pPr>
          <a:lvl4pPr marL="1371600" algn="l" defTabSz="457200" rtl="0" fontAlgn="base">
            <a:spcBef>
              <a:spcPct val="0"/>
            </a:spcBef>
            <a:spcAft>
              <a:spcPct val="0"/>
            </a:spcAft>
            <a:defRPr kern="1200">
              <a:solidFill>
                <a:srgbClr val="000000"/>
              </a:solidFill>
              <a:latin typeface="Arial" charset="0"/>
              <a:ea typeface="ＭＳ Ｐゴシック" charset="-128"/>
            </a:defRPr>
          </a:lvl4pPr>
          <a:lvl5pPr marL="1828800" algn="l" defTabSz="457200" rtl="0" fontAlgn="base">
            <a:spcBef>
              <a:spcPct val="0"/>
            </a:spcBef>
            <a:spcAft>
              <a:spcPct val="0"/>
            </a:spcAft>
            <a:defRPr kern="1200">
              <a:solidFill>
                <a:srgbClr val="000000"/>
              </a:solidFill>
              <a:latin typeface="Arial" charset="0"/>
              <a:ea typeface="ＭＳ Ｐゴシック" charset="-128"/>
            </a:defRPr>
          </a:lvl5pPr>
          <a:lvl6pPr marL="2286000" algn="l" defTabSz="914400" rtl="0" eaLnBrk="1" latinLnBrk="0" hangingPunct="1">
            <a:defRPr kern="1200">
              <a:solidFill>
                <a:srgbClr val="000000"/>
              </a:solidFill>
              <a:latin typeface="Arial" charset="0"/>
              <a:ea typeface="ＭＳ Ｐゴシック" charset="-128"/>
            </a:defRPr>
          </a:lvl6pPr>
          <a:lvl7pPr marL="2743200" algn="l" defTabSz="914400" rtl="0" eaLnBrk="1" latinLnBrk="0" hangingPunct="1">
            <a:defRPr kern="1200">
              <a:solidFill>
                <a:srgbClr val="000000"/>
              </a:solidFill>
              <a:latin typeface="Arial" charset="0"/>
              <a:ea typeface="ＭＳ Ｐゴシック" charset="-128"/>
            </a:defRPr>
          </a:lvl7pPr>
          <a:lvl8pPr marL="3200400" algn="l" defTabSz="914400" rtl="0" eaLnBrk="1" latinLnBrk="0" hangingPunct="1">
            <a:defRPr kern="1200">
              <a:solidFill>
                <a:srgbClr val="000000"/>
              </a:solidFill>
              <a:latin typeface="Arial" charset="0"/>
              <a:ea typeface="ＭＳ Ｐゴシック" charset="-128"/>
            </a:defRPr>
          </a:lvl8pPr>
          <a:lvl9pPr marL="3657600" algn="l" defTabSz="914400" rtl="0" eaLnBrk="1" latinLnBrk="0" hangingPunct="1">
            <a:defRPr kern="1200">
              <a:solidFill>
                <a:srgbClr val="000000"/>
              </a:solidFill>
              <a:latin typeface="Arial" charset="0"/>
              <a:ea typeface="ＭＳ Ｐゴシック" charset="-128"/>
            </a:defRPr>
          </a:lvl9pPr>
        </a:lstStyle>
        <a:p xmlns:a="http://schemas.openxmlformats.org/drawingml/2006/main">
          <a:pPr algn="ctr"/>
          <a:r>
            <a:rPr lang="en-US" sz="2400" dirty="0" smtClean="0">
              <a:latin typeface="Capture it"/>
              <a:cs typeface="Capture it"/>
            </a:rPr>
            <a:t>SPORTS TICKETS</a:t>
          </a:r>
          <a:endParaRPr lang="en-US" sz="2400" dirty="0">
            <a:latin typeface="Capture it"/>
            <a:cs typeface="Capture i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0.5126</cdr:x>
      <cdr:y>0.27736</cdr:y>
    </cdr:from>
    <cdr:to>
      <cdr:x>0.67715</cdr:x>
      <cdr:y>0.45138</cdr:y>
    </cdr:to>
    <cdr:sp macro="" textlink="">
      <cdr:nvSpPr>
        <cdr:cNvPr id="5" name="TextBox 4"/>
        <cdr:cNvSpPr txBox="1"/>
      </cdr:nvSpPr>
      <cdr:spPr>
        <a:xfrm xmlns:a="http://schemas.openxmlformats.org/drawingml/2006/main">
          <a:off x="5299119" y="1324447"/>
          <a:ext cx="1701085" cy="83098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rgbClr val="000000"/>
              </a:solidFill>
              <a:latin typeface="Arial" charset="0"/>
              <a:ea typeface="ＭＳ Ｐゴシック" charset="-128"/>
            </a:defRPr>
          </a:lvl1pPr>
          <a:lvl2pPr marL="457200" algn="l" defTabSz="457200" rtl="0" fontAlgn="base">
            <a:spcBef>
              <a:spcPct val="0"/>
            </a:spcBef>
            <a:spcAft>
              <a:spcPct val="0"/>
            </a:spcAft>
            <a:defRPr kern="1200">
              <a:solidFill>
                <a:srgbClr val="000000"/>
              </a:solidFill>
              <a:latin typeface="Arial" charset="0"/>
              <a:ea typeface="ＭＳ Ｐゴシック" charset="-128"/>
            </a:defRPr>
          </a:lvl2pPr>
          <a:lvl3pPr marL="914400" algn="l" defTabSz="457200" rtl="0" fontAlgn="base">
            <a:spcBef>
              <a:spcPct val="0"/>
            </a:spcBef>
            <a:spcAft>
              <a:spcPct val="0"/>
            </a:spcAft>
            <a:defRPr kern="1200">
              <a:solidFill>
                <a:srgbClr val="000000"/>
              </a:solidFill>
              <a:latin typeface="Arial" charset="0"/>
              <a:ea typeface="ＭＳ Ｐゴシック" charset="-128"/>
            </a:defRPr>
          </a:lvl3pPr>
          <a:lvl4pPr marL="1371600" algn="l" defTabSz="457200" rtl="0" fontAlgn="base">
            <a:spcBef>
              <a:spcPct val="0"/>
            </a:spcBef>
            <a:spcAft>
              <a:spcPct val="0"/>
            </a:spcAft>
            <a:defRPr kern="1200">
              <a:solidFill>
                <a:srgbClr val="000000"/>
              </a:solidFill>
              <a:latin typeface="Arial" charset="0"/>
              <a:ea typeface="ＭＳ Ｐゴシック" charset="-128"/>
            </a:defRPr>
          </a:lvl4pPr>
          <a:lvl5pPr marL="1828800" algn="l" defTabSz="457200" rtl="0" fontAlgn="base">
            <a:spcBef>
              <a:spcPct val="0"/>
            </a:spcBef>
            <a:spcAft>
              <a:spcPct val="0"/>
            </a:spcAft>
            <a:defRPr kern="1200">
              <a:solidFill>
                <a:srgbClr val="000000"/>
              </a:solidFill>
              <a:latin typeface="Arial" charset="0"/>
              <a:ea typeface="ＭＳ Ｐゴシック" charset="-128"/>
            </a:defRPr>
          </a:lvl5pPr>
          <a:lvl6pPr marL="2286000" algn="l" defTabSz="914400" rtl="0" eaLnBrk="1" latinLnBrk="0" hangingPunct="1">
            <a:defRPr kern="1200">
              <a:solidFill>
                <a:srgbClr val="000000"/>
              </a:solidFill>
              <a:latin typeface="Arial" charset="0"/>
              <a:ea typeface="ＭＳ Ｐゴシック" charset="-128"/>
            </a:defRPr>
          </a:lvl6pPr>
          <a:lvl7pPr marL="2743200" algn="l" defTabSz="914400" rtl="0" eaLnBrk="1" latinLnBrk="0" hangingPunct="1">
            <a:defRPr kern="1200">
              <a:solidFill>
                <a:srgbClr val="000000"/>
              </a:solidFill>
              <a:latin typeface="Arial" charset="0"/>
              <a:ea typeface="ＭＳ Ｐゴシック" charset="-128"/>
            </a:defRPr>
          </a:lvl7pPr>
          <a:lvl8pPr marL="3200400" algn="l" defTabSz="914400" rtl="0" eaLnBrk="1" latinLnBrk="0" hangingPunct="1">
            <a:defRPr kern="1200">
              <a:solidFill>
                <a:srgbClr val="000000"/>
              </a:solidFill>
              <a:latin typeface="Arial" charset="0"/>
              <a:ea typeface="ＭＳ Ｐゴシック" charset="-128"/>
            </a:defRPr>
          </a:lvl8pPr>
          <a:lvl9pPr marL="3657600" algn="l" defTabSz="914400" rtl="0" eaLnBrk="1" latinLnBrk="0" hangingPunct="1">
            <a:defRPr kern="1200">
              <a:solidFill>
                <a:srgbClr val="000000"/>
              </a:solidFill>
              <a:latin typeface="Arial" charset="0"/>
              <a:ea typeface="ＭＳ Ｐゴシック" charset="-128"/>
            </a:defRPr>
          </a:lvl9pPr>
        </a:lstStyle>
        <a:p xmlns:a="http://schemas.openxmlformats.org/drawingml/2006/main">
          <a:pPr algn="ctr"/>
          <a:r>
            <a:rPr lang="en-US" sz="2400" dirty="0" smtClean="0">
              <a:latin typeface="Capture it"/>
              <a:cs typeface="Capture it"/>
            </a:rPr>
            <a:t>SPORTS TICKETS</a:t>
          </a:r>
          <a:endParaRPr lang="en-US" sz="2400" dirty="0">
            <a:latin typeface="Capture it"/>
            <a:cs typeface="Capture i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3D31F5-F6F7-F04C-B3D6-4B7DBEFDA495}" type="datetimeFigureOut">
              <a:rPr lang="en-US" smtClean="0"/>
              <a:pPr/>
              <a:t>10/5/2016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5780A3-1008-5E49-910A-0DCAFDA9D1EF}"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683F75-5F9F-F943-9FC8-3D871E4C5EA8}" type="datetimeFigureOut">
              <a:rPr lang="en-US" smtClean="0"/>
              <a:pPr/>
              <a:t>10/5/2016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AB60C-E62C-4D45-BAA3-1C822AA552AC}" type="slidenum">
              <a:rPr lang="en-US" smtClean="0"/>
              <a:pPr/>
              <a:t>‹#›</a:t>
            </a:fld>
            <a:endParaRPr lang="en-US" dirty="0"/>
          </a:p>
        </p:txBody>
      </p:sp>
    </p:spTree>
    <p:extLst>
      <p:ext uri="{BB962C8B-B14F-4D97-AF65-F5344CB8AC3E}">
        <p14:creationId xmlns="" xmlns:p14="http://schemas.microsoft.com/office/powerpoint/2010/main" xmlns:mv="urn:schemas-microsoft-com:mac:vml" xmlns:mc="http://schemas.openxmlformats.org/markup-compatibility/2006" val="32921911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CBS Interactive, a division of CBS Corporation, is the world's largest publisher of premium digital content and a perennial top 10 Internet company. </a:t>
            </a:r>
            <a:endParaRPr lang="en-US"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Sources:  </a:t>
            </a:r>
          </a:p>
          <a:p>
            <a:r>
              <a:rPr lang="en-US" i="1" dirty="0" smtClean="0"/>
              <a:t>IFPI Digital Music Report, Apr’15 	</a:t>
            </a:r>
          </a:p>
          <a:p>
            <a:r>
              <a:rPr lang="en-US" i="1" dirty="0" err="1" smtClean="0"/>
              <a:t>emarketer</a:t>
            </a:r>
            <a:r>
              <a:rPr lang="en-US" i="1" dirty="0" smtClean="0"/>
              <a:t>, US Movie Theater</a:t>
            </a:r>
            <a:r>
              <a:rPr lang="en-US" i="1" baseline="0" dirty="0" smtClean="0"/>
              <a:t> Box Office Revenues &amp; Attendance</a:t>
            </a:r>
            <a:r>
              <a:rPr lang="en-US" i="1" dirty="0" smtClean="0"/>
              <a:t>, Feb'16 </a:t>
            </a:r>
          </a:p>
          <a:p>
            <a:r>
              <a:rPr lang="en-US" i="1" dirty="0" smtClean="0"/>
              <a:t>PwC, At the Gate and Beyond report, Oct’15</a:t>
            </a:r>
          </a:p>
          <a:p>
            <a:r>
              <a:rPr lang="en-US" i="1" dirty="0" smtClean="0"/>
              <a:t>NPD 2015</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who are gamers, how have they evolved? Then to now.</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What most people think of gamers...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More prevalent than you would think!</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Definition: A consumer that stated they have played video games on any device, own a gaming device AND have personally played a game on a game device in the past month</a:t>
            </a:r>
          </a:p>
          <a:p>
            <a:endParaRPr lang="en-US" baseline="0" dirty="0" smtClean="0"/>
          </a:p>
        </p:txBody>
      </p:sp>
      <p:sp>
        <p:nvSpPr>
          <p:cNvPr id="4" name="Slide Number Placeholder 3"/>
          <p:cNvSpPr>
            <a:spLocks noGrp="1"/>
          </p:cNvSpPr>
          <p:nvPr>
            <p:ph type="sldNum" sz="quarter" idx="10"/>
          </p:nvPr>
        </p:nvSpPr>
        <p:spPr/>
        <p:txBody>
          <a:bodyPr/>
          <a:lstStyle/>
          <a:p>
            <a:fld id="{23DAB60C-E62C-4D45-BAA3-1C822AA552AC}"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CBS </a:t>
            </a:r>
            <a:r>
              <a:rPr lang="en-US" sz="1200" b="0" i="0" kern="1200" dirty="0" err="1" smtClean="0">
                <a:solidFill>
                  <a:schemeClr val="tx1"/>
                </a:solidFill>
                <a:latin typeface="+mn-lt"/>
                <a:ea typeface="+mn-ea"/>
                <a:cs typeface="+mn-cs"/>
              </a:rPr>
              <a:t>Interactive's</a:t>
            </a:r>
            <a:r>
              <a:rPr lang="en-US" sz="1200" b="0" i="0" kern="1200" dirty="0" smtClean="0">
                <a:solidFill>
                  <a:schemeClr val="tx1"/>
                </a:solidFill>
                <a:latin typeface="+mn-lt"/>
                <a:ea typeface="+mn-ea"/>
                <a:cs typeface="+mn-cs"/>
              </a:rPr>
              <a:t> brands span popular categories like technology, entertainment, sports, news and gaming.</a:t>
            </a:r>
            <a:endParaRPr lang="en-US"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Today’s gamer – the gamer in all of us!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Gamer segmentation</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Gamer segmentation</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Gamer segmentation</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Gamer segmentation</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Seeing how gamers are of the younger subset, certainly</a:t>
            </a:r>
            <a:r>
              <a:rPr lang="en-US" i="1" baseline="0" dirty="0" smtClean="0"/>
              <a:t> has a high % comp of </a:t>
            </a:r>
            <a:r>
              <a:rPr lang="en-US" i="1" baseline="0" dirty="0" err="1" smtClean="0"/>
              <a:t>millennials</a:t>
            </a:r>
            <a:r>
              <a:rPr lang="en-US" i="1" baseline="0" dirty="0" smtClean="0"/>
              <a:t> compared to other verticals. </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Seeing how gamers are of the younger subset, certainly</a:t>
            </a:r>
            <a:r>
              <a:rPr lang="en-US" i="1" baseline="0" dirty="0" smtClean="0"/>
              <a:t> has a high % comp of </a:t>
            </a:r>
            <a:r>
              <a:rPr lang="en-US" i="1" baseline="0" dirty="0" err="1" smtClean="0"/>
              <a:t>millennials</a:t>
            </a:r>
            <a:r>
              <a:rPr lang="en-US" i="1" baseline="0" dirty="0" smtClean="0"/>
              <a:t> compared to other verticals. </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Source: </a:t>
            </a:r>
            <a:r>
              <a:rPr lang="en-US" sz="1050" i="1" dirty="0" smtClean="0">
                <a:solidFill>
                  <a:schemeClr val="bg1"/>
                </a:solidFill>
              </a:rPr>
              <a:t>2015 </a:t>
            </a:r>
            <a:r>
              <a:rPr lang="en-US" sz="1050" i="1" dirty="0" err="1" smtClean="0">
                <a:solidFill>
                  <a:schemeClr val="bg1"/>
                </a:solidFill>
              </a:rPr>
              <a:t>CBSi</a:t>
            </a:r>
            <a:r>
              <a:rPr lang="en-US" sz="1050" i="1" baseline="0" dirty="0" smtClean="0">
                <a:solidFill>
                  <a:schemeClr val="bg1"/>
                </a:solidFill>
              </a:rPr>
              <a:t> G</a:t>
            </a:r>
            <a:r>
              <a:rPr lang="en-US" sz="1050" i="1" dirty="0" smtClean="0">
                <a:solidFill>
                  <a:schemeClr val="bg1"/>
                </a:solidFill>
              </a:rPr>
              <a:t>ames</a:t>
            </a:r>
            <a:r>
              <a:rPr lang="en-US" sz="1200" i="1" baseline="0" dirty="0" smtClean="0">
                <a:solidFill>
                  <a:schemeClr val="bg1"/>
                </a:solidFill>
              </a:rPr>
              <a:t> </a:t>
            </a:r>
            <a:r>
              <a:rPr lang="en-US" sz="1200" i="1" dirty="0" smtClean="0">
                <a:solidFill>
                  <a:schemeClr val="bg1"/>
                </a:solidFill>
              </a:rPr>
              <a:t>Audience Profile Study  - add tidbit about topics</a:t>
            </a:r>
            <a:r>
              <a:rPr lang="en-US" sz="1200" i="1" baseline="0" dirty="0" smtClean="0">
                <a:solidFill>
                  <a:schemeClr val="bg1"/>
                </a:solidFill>
              </a:rPr>
              <a:t> they’ve given advice on </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 do entertainment and tech relate? This new era of gamers are certainly driving new tech and hobbies. </a:t>
            </a:r>
          </a:p>
          <a:p>
            <a:r>
              <a:rPr lang="en-US" baseline="0" dirty="0" smtClean="0"/>
              <a:t>For </a:t>
            </a:r>
          </a:p>
          <a:p>
            <a:endParaRPr lang="en-US" baseline="0" dirty="0" smtClean="0"/>
          </a:p>
          <a:p>
            <a:r>
              <a:rPr lang="en-US" baseline="0" dirty="0" smtClean="0"/>
              <a:t>Where is it going? More than just gaming – they’re an extremely desirable audience with more hobbies/interests beyond than just gaming.</a:t>
            </a:r>
          </a:p>
        </p:txBody>
      </p:sp>
      <p:sp>
        <p:nvSpPr>
          <p:cNvPr id="4" name="Slide Number Placeholder 3"/>
          <p:cNvSpPr>
            <a:spLocks noGrp="1"/>
          </p:cNvSpPr>
          <p:nvPr>
            <p:ph type="sldNum" sz="quarter" idx="10"/>
          </p:nvPr>
        </p:nvSpPr>
        <p:spPr/>
        <p:txBody>
          <a:bodyPr/>
          <a:lstStyle/>
          <a:p>
            <a:fld id="{23DAB60C-E62C-4D45-BAA3-1C822AA552AC}" type="slidenum">
              <a:rPr lang="en-US" smtClean="0"/>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How do entertainment and tech relate? This new era of gamers are certainly driving new tech and hobbies. </a:t>
            </a:r>
          </a:p>
          <a:p>
            <a:r>
              <a:rPr lang="en-US" baseline="0" dirty="0" smtClean="0"/>
              <a:t>For </a:t>
            </a:r>
          </a:p>
          <a:p>
            <a:endParaRPr lang="en-US" baseline="0" dirty="0" smtClean="0"/>
          </a:p>
          <a:p>
            <a:r>
              <a:rPr lang="en-US" baseline="0" dirty="0" smtClean="0"/>
              <a:t>Where is it going? More than just gaming – they’re an extremely desirable audience with more hobbies/interests beyond than just gaming.</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Games being</a:t>
            </a:r>
            <a:r>
              <a:rPr lang="en-US" baseline="0" dirty="0" smtClean="0"/>
              <a:t> one of the brands with a lot of history</a:t>
            </a:r>
            <a:endParaRPr lang="en-US"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VR DRIVING TECH</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3DAB60C-E62C-4D45-BAA3-1C822AA552AC}" type="slidenum">
              <a:rPr lang="en-US" smtClean="0"/>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VR DRIVING TECH</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Gamer wrap up – more varied than one would think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mean for a media co? It’s about how we innovate ourselves</a:t>
            </a:r>
            <a:r>
              <a:rPr lang="en-US" baseline="0" dirty="0" smtClean="0"/>
              <a:t> aside from keeping up with technology (device platform) and extending our reach to reach the ‘</a:t>
            </a:r>
            <a:r>
              <a:rPr lang="en-US" baseline="0" dirty="0" err="1" smtClean="0"/>
              <a:t>selfie</a:t>
            </a:r>
            <a:r>
              <a:rPr lang="en-US" baseline="0" dirty="0" smtClean="0"/>
              <a:t> generation’.</a:t>
            </a:r>
            <a:endParaRPr lang="en-US" dirty="0" smtClean="0"/>
          </a:p>
          <a:p>
            <a:r>
              <a:rPr lang="en-US" dirty="0" smtClean="0"/>
              <a:t>Orbiting</a:t>
            </a:r>
            <a:r>
              <a:rPr lang="en-US" baseline="0" dirty="0" smtClean="0"/>
              <a:t> it are our different distribution platforms (or planets)… which rely on GS (or the sun) for content (life).</a:t>
            </a:r>
          </a:p>
          <a:p>
            <a:r>
              <a:rPr lang="en-US" baseline="0" dirty="0" smtClean="0"/>
              <a:t>This includes our </a:t>
            </a:r>
            <a:r>
              <a:rPr lang="en-US" baseline="0" dirty="0" err="1" smtClean="0"/>
              <a:t>Facebook</a:t>
            </a:r>
            <a:r>
              <a:rPr lang="en-US" baseline="0" dirty="0" smtClean="0"/>
              <a:t> and Twitter feeds, YouTube channel and the use of GS content within the CNET gaming tab</a:t>
            </a:r>
          </a:p>
          <a:p>
            <a:pPr defTabSz="432465">
              <a:defRPr/>
            </a:pPr>
            <a:r>
              <a:rPr lang="en-US" dirty="0" smtClean="0"/>
              <a:t>We’re also in</a:t>
            </a:r>
            <a:r>
              <a:rPr lang="en-US" baseline="0" dirty="0" smtClean="0"/>
              <a:t> the (very) early days of creating/publishing content to </a:t>
            </a:r>
            <a:r>
              <a:rPr lang="en-US" baseline="0" dirty="0" err="1" smtClean="0"/>
              <a:t>Snapchat</a:t>
            </a:r>
            <a:r>
              <a:rPr lang="en-US" baseline="0" dirty="0" smtClean="0"/>
              <a:t> (Username: GameSpot.com)</a:t>
            </a:r>
          </a:p>
          <a:p>
            <a:pPr defTabSz="432465">
              <a:defRPr/>
            </a:pPr>
            <a:r>
              <a:rPr lang="en-US" baseline="0" dirty="0" smtClean="0"/>
              <a:t>For your reference: </a:t>
            </a:r>
          </a:p>
          <a:p>
            <a:pPr defTabSz="432465">
              <a:defRPr/>
            </a:pPr>
            <a:r>
              <a:rPr lang="en-US" b="1" baseline="0" dirty="0" err="1" smtClean="0"/>
              <a:t>Facebook</a:t>
            </a:r>
            <a:r>
              <a:rPr lang="en-US" b="1" baseline="0" dirty="0" smtClean="0"/>
              <a:t> (Jan 16) WW</a:t>
            </a:r>
          </a:p>
          <a:p>
            <a:pPr defTabSz="432465">
              <a:defRPr/>
            </a:pPr>
            <a:r>
              <a:rPr lang="en-US" baseline="0" dirty="0" smtClean="0"/>
              <a:t>Follower Reach UV:  101,021</a:t>
            </a:r>
          </a:p>
          <a:p>
            <a:pPr defTabSz="432465">
              <a:defRPr/>
            </a:pPr>
            <a:r>
              <a:rPr lang="en-US" baseline="0" dirty="0" smtClean="0"/>
              <a:t>Non Follower Reach UV:  117,118,261</a:t>
            </a:r>
            <a:endParaRPr lang="en-US" dirty="0" smtClean="0"/>
          </a:p>
          <a:p>
            <a:r>
              <a:rPr lang="en-US" baseline="0" dirty="0" smtClean="0"/>
              <a:t>Total Reach UV:  218,140,126</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F511792-64E5-E14E-B3FD-40256C8F03E7}" type="slidenum">
              <a:rPr lang="en-US" smtClean="0"/>
              <a:pPr/>
              <a:t>35</a:t>
            </a:fld>
            <a:endParaRPr lang="en-US" dirty="0"/>
          </a:p>
        </p:txBody>
      </p:sp>
    </p:spTree>
    <p:extLst>
      <p:ext uri="{BB962C8B-B14F-4D97-AF65-F5344CB8AC3E}">
        <p14:creationId xmlns="" xmlns:p14="http://schemas.microsoft.com/office/powerpoint/2010/main" val="3351366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mean for a media co? It’s about how we innovate ourselves</a:t>
            </a:r>
            <a:r>
              <a:rPr lang="en-US" baseline="0" dirty="0" smtClean="0"/>
              <a:t> aside from keeping up with technology (device platform) and extending our reach to reach the ‘</a:t>
            </a:r>
            <a:r>
              <a:rPr lang="en-US" baseline="0" dirty="0" err="1" smtClean="0"/>
              <a:t>selfie</a:t>
            </a:r>
            <a:r>
              <a:rPr lang="en-US" baseline="0" dirty="0" smtClean="0"/>
              <a:t> generation’.</a:t>
            </a:r>
            <a:endParaRPr lang="en-US" dirty="0" smtClean="0"/>
          </a:p>
          <a:p>
            <a:r>
              <a:rPr lang="en-US" dirty="0" smtClean="0"/>
              <a:t>Orbiting</a:t>
            </a:r>
            <a:r>
              <a:rPr lang="en-US" baseline="0" dirty="0" smtClean="0"/>
              <a:t> it are our different distribution platforms (or planets)… which rely on GS (or the sun) for content (life).</a:t>
            </a:r>
          </a:p>
          <a:p>
            <a:r>
              <a:rPr lang="en-US" baseline="0" dirty="0" smtClean="0"/>
              <a:t>This includes our </a:t>
            </a:r>
            <a:r>
              <a:rPr lang="en-US" baseline="0" dirty="0" err="1" smtClean="0"/>
              <a:t>Facebook</a:t>
            </a:r>
            <a:r>
              <a:rPr lang="en-US" baseline="0" dirty="0" smtClean="0"/>
              <a:t> and Twitter feeds, YouTube channel and the use of GS content within the CNET gaming tab</a:t>
            </a:r>
          </a:p>
          <a:p>
            <a:pPr defTabSz="432465">
              <a:defRPr/>
            </a:pPr>
            <a:r>
              <a:rPr lang="en-US" dirty="0" smtClean="0"/>
              <a:t>We’re also in</a:t>
            </a:r>
            <a:r>
              <a:rPr lang="en-US" baseline="0" dirty="0" smtClean="0"/>
              <a:t> the (very) early days of creating/publishing content to </a:t>
            </a:r>
            <a:r>
              <a:rPr lang="en-US" baseline="0" dirty="0" err="1" smtClean="0"/>
              <a:t>Snapchat</a:t>
            </a:r>
            <a:r>
              <a:rPr lang="en-US" baseline="0" dirty="0" smtClean="0"/>
              <a:t> (Username: GameSpot.com)</a:t>
            </a:r>
          </a:p>
          <a:p>
            <a:pPr defTabSz="432465">
              <a:defRPr/>
            </a:pPr>
            <a:r>
              <a:rPr lang="en-US" baseline="0" dirty="0" smtClean="0"/>
              <a:t>For your reference: </a:t>
            </a:r>
          </a:p>
          <a:p>
            <a:pPr defTabSz="432465">
              <a:defRPr/>
            </a:pPr>
            <a:r>
              <a:rPr lang="en-US" b="1" baseline="0" dirty="0" err="1" smtClean="0"/>
              <a:t>Facebook</a:t>
            </a:r>
            <a:r>
              <a:rPr lang="en-US" b="1" baseline="0" dirty="0" smtClean="0"/>
              <a:t> (Jan 16) WW</a:t>
            </a:r>
          </a:p>
          <a:p>
            <a:pPr defTabSz="432465">
              <a:defRPr/>
            </a:pPr>
            <a:r>
              <a:rPr lang="en-US" baseline="0" dirty="0" smtClean="0"/>
              <a:t>Follower Reach UV:  101,021</a:t>
            </a:r>
          </a:p>
          <a:p>
            <a:pPr defTabSz="432465">
              <a:defRPr/>
            </a:pPr>
            <a:r>
              <a:rPr lang="en-US" baseline="0" dirty="0" smtClean="0"/>
              <a:t>Non Follower Reach UV:  117,118,261</a:t>
            </a:r>
            <a:endParaRPr lang="en-US" dirty="0" smtClean="0"/>
          </a:p>
          <a:p>
            <a:r>
              <a:rPr lang="en-US" baseline="0" dirty="0" smtClean="0"/>
              <a:t>Total Reach UV:  218,140,126</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F511792-64E5-E14E-B3FD-40256C8F03E7}" type="slidenum">
              <a:rPr lang="en-US" smtClean="0"/>
              <a:pPr/>
              <a:t>36</a:t>
            </a:fld>
            <a:endParaRPr lang="en-US" dirty="0"/>
          </a:p>
        </p:txBody>
      </p:sp>
    </p:spTree>
    <p:extLst>
      <p:ext uri="{BB962C8B-B14F-4D97-AF65-F5344CB8AC3E}">
        <p14:creationId xmlns="" xmlns:p14="http://schemas.microsoft.com/office/powerpoint/2010/main" val="3351366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Not only did we sought out more gamers on other channels, but powered with these insights, we re-invented ourselves to think about our audience differently by understanding what they do.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end. Leveraging data to learn about our audience and distill insights to re-invent ourselves not only for our product but also as a marketable brand for advertisers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end. Leveraging data to learn about our audience and distill insights to re-invent ourselves not only for our product but also as a marketable brand for advertisers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end. Leveraging data to learn about our audience and distill insights to re-invent ourselves not only for our product but also as a marketable brand for advertisers </a:t>
            </a:r>
          </a:p>
        </p:txBody>
      </p:sp>
      <p:sp>
        <p:nvSpPr>
          <p:cNvPr id="4" name="Slide Number Placeholder 3"/>
          <p:cNvSpPr>
            <a:spLocks noGrp="1"/>
          </p:cNvSpPr>
          <p:nvPr>
            <p:ph type="sldNum" sz="quarter" idx="10"/>
          </p:nvPr>
        </p:nvSpPr>
        <p:spPr/>
        <p:txBody>
          <a:bodyPr/>
          <a:lstStyle/>
          <a:p>
            <a:fld id="{23DAB60C-E62C-4D45-BAA3-1C822AA552AC}" type="slidenum">
              <a:rPr lang="en-US" smtClean="0"/>
              <a:pPr/>
              <a:t>40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Role of BI/Research to the org and my position</a:t>
            </a:r>
            <a:endParaRPr lang="en-US"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Role of BI/Research to the org and my position</a:t>
            </a:r>
            <a:endParaRPr lang="en-US"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brand with so much history, how do we remain competitive aside from keeping up with the digital age? </a:t>
            </a:r>
            <a:endParaRPr lang="en-US" dirty="0" smtClean="0"/>
          </a:p>
          <a:p>
            <a:r>
              <a:rPr lang="en-US" dirty="0" smtClean="0"/>
              <a:t>Not</a:t>
            </a:r>
            <a:r>
              <a:rPr lang="en-US" baseline="0" dirty="0" smtClean="0"/>
              <a:t> only how we innovate ourselves to keep up with technology, but also understanding our audience to help us maintain our competitive edge by looking into who they are and what they do. </a:t>
            </a:r>
          </a:p>
          <a:p>
            <a:r>
              <a:rPr lang="en-US" baseline="0" dirty="0" smtClean="0"/>
              <a:t>Which brings me here today to talk to you about what we’ve learned about gamers that’s surprising to most and to dispel the notion of how people typically perceive gamers to be</a:t>
            </a:r>
          </a:p>
        </p:txBody>
      </p:sp>
      <p:sp>
        <p:nvSpPr>
          <p:cNvPr id="4" name="Slide Number Placeholder 3"/>
          <p:cNvSpPr>
            <a:spLocks noGrp="1"/>
          </p:cNvSpPr>
          <p:nvPr>
            <p:ph type="sldNum" sz="quarter" idx="10"/>
          </p:nvPr>
        </p:nvSpPr>
        <p:spPr/>
        <p:txBody>
          <a:bodyPr/>
          <a:lstStyle/>
          <a:p>
            <a:fld id="{23DAB60C-E62C-4D45-BAA3-1C822AA552AC}"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Timeline of gaming – history, how it began, progressed and where we are now (add in social network and mobile)</a:t>
            </a:r>
          </a:p>
        </p:txBody>
      </p:sp>
      <p:sp>
        <p:nvSpPr>
          <p:cNvPr id="4" name="Slide Number Placeholder 3"/>
          <p:cNvSpPr>
            <a:spLocks noGrp="1"/>
          </p:cNvSpPr>
          <p:nvPr>
            <p:ph type="sldNum" sz="quarter" idx="10"/>
          </p:nvPr>
        </p:nvSpPr>
        <p:spPr/>
        <p:txBody>
          <a:bodyPr/>
          <a:lstStyle/>
          <a:p>
            <a:fld id="{23DAB60C-E62C-4D45-BAA3-1C822AA552AC}"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3DAB60C-E62C-4D45-BAA3-1C822AA552AC}"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Sources:  </a:t>
            </a:r>
          </a:p>
          <a:p>
            <a:r>
              <a:rPr lang="en-US" i="1" dirty="0" smtClean="0"/>
              <a:t>IFPI Digital Music Report, Apr’15 	</a:t>
            </a:r>
          </a:p>
          <a:p>
            <a:r>
              <a:rPr lang="en-US" i="1" dirty="0" err="1" smtClean="0"/>
              <a:t>emarketer</a:t>
            </a:r>
            <a:r>
              <a:rPr lang="en-US" i="1" dirty="0" smtClean="0"/>
              <a:t>, US Movie Theater</a:t>
            </a:r>
            <a:r>
              <a:rPr lang="en-US" i="1" baseline="0" dirty="0" smtClean="0"/>
              <a:t> Box Office Revenues &amp; Attendance</a:t>
            </a:r>
            <a:r>
              <a:rPr lang="en-US" i="1" dirty="0" smtClean="0"/>
              <a:t>, Feb'16 </a:t>
            </a:r>
          </a:p>
          <a:p>
            <a:r>
              <a:rPr lang="en-US" i="1" dirty="0" smtClean="0"/>
              <a:t>PwC, At the Gate and Beyond report, Oct’15</a:t>
            </a:r>
          </a:p>
          <a:p>
            <a:r>
              <a:rPr lang="en-US" i="1" dirty="0" smtClean="0"/>
              <a:t>NPD 2015</a:t>
            </a:r>
            <a:endParaRPr lang="en-US" i="1" dirty="0"/>
          </a:p>
        </p:txBody>
      </p:sp>
      <p:sp>
        <p:nvSpPr>
          <p:cNvPr id="4" name="Slide Number Placeholder 3"/>
          <p:cNvSpPr>
            <a:spLocks noGrp="1"/>
          </p:cNvSpPr>
          <p:nvPr>
            <p:ph type="sldNum" sz="quarter" idx="10"/>
          </p:nvPr>
        </p:nvSpPr>
        <p:spPr/>
        <p:txBody>
          <a:bodyPr/>
          <a:lstStyle/>
          <a:p>
            <a:fld id="{23DAB60C-E62C-4D45-BAA3-1C822AA552AC}"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descr="GS-E3-A1.png"/>
          <p:cNvPicPr>
            <a:picLocks noChangeAspect="1"/>
          </p:cNvPicPr>
          <p:nvPr userDrawn="1"/>
        </p:nvPicPr>
        <p:blipFill>
          <a:blip r:embed="rId2"/>
          <a:stretch>
            <a:fillRect/>
          </a:stretch>
        </p:blipFill>
        <p:spPr>
          <a:xfrm>
            <a:off x="0" y="2164050"/>
            <a:ext cx="6049284" cy="2746375"/>
          </a:xfrm>
          <a:prstGeom prst="rect">
            <a:avLst/>
          </a:prstGeom>
        </p:spPr>
      </p:pic>
      <p:sp>
        <p:nvSpPr>
          <p:cNvPr id="16" name="Slide Number Placeholder 13"/>
          <p:cNvSpPr txBox="1">
            <a:spLocks/>
          </p:cNvSpPr>
          <p:nvPr userDrawn="1"/>
        </p:nvSpPr>
        <p:spPr>
          <a:xfrm>
            <a:off x="8813800" y="6475941"/>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515FA24-E6B7-4FB8-BFC0-36DE90ACB103}" type="slidenum">
              <a:rPr kumimoji="0" lang="en-US" sz="800" b="0" i="0" u="none" strike="noStrike" kern="1200" cap="none" spc="0" normalizeH="0" baseline="0" noProof="0" smtClean="0">
                <a:ln>
                  <a:noFill/>
                </a:ln>
                <a:solidFill>
                  <a:schemeClr val="bg1"/>
                </a:solidFill>
                <a:effectLst/>
                <a:uLnTx/>
                <a:uFillTx/>
                <a:latin typeface="+mj-lt"/>
                <a:ea typeface="ＭＳ Ｐゴシック" charset="-128"/>
                <a:cs typeface="Arial"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mj-lt"/>
              <a:ea typeface="ＭＳ Ｐゴシック" charset="-128"/>
              <a:cs typeface="Arial" charset="0"/>
            </a:endParaRPr>
          </a:p>
        </p:txBody>
      </p:sp>
      <p:sp>
        <p:nvSpPr>
          <p:cNvPr id="9"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grpSp>
        <p:nvGrpSpPr>
          <p:cNvPr id="17" name="Group 16"/>
          <p:cNvGrpSpPr/>
          <p:nvPr userDrawn="1"/>
        </p:nvGrpSpPr>
        <p:grpSpPr>
          <a:xfrm rot="21128340">
            <a:off x="458449" y="3318329"/>
            <a:ext cx="2337731" cy="349677"/>
            <a:chOff x="433290" y="4085814"/>
            <a:chExt cx="1968607" cy="294463"/>
          </a:xfrm>
        </p:grpSpPr>
        <p:pic>
          <p:nvPicPr>
            <p:cNvPr id="18" name="Picture 15" descr="gmaeslogo.png"/>
            <p:cNvPicPr>
              <a:picLocks noChangeAspect="1"/>
            </p:cNvPicPr>
            <p:nvPr/>
          </p:nvPicPr>
          <p:blipFill>
            <a:blip r:embed="rId3">
              <a:lum bright="100000"/>
            </a:blip>
            <a:srcRect l="14210" t="-5129"/>
            <a:stretch>
              <a:fillRect/>
            </a:stretch>
          </p:blipFill>
          <p:spPr bwMode="auto">
            <a:xfrm>
              <a:off x="708605" y="4085814"/>
              <a:ext cx="1693292" cy="277837"/>
            </a:xfrm>
            <a:prstGeom prst="rect">
              <a:avLst/>
            </a:prstGeom>
            <a:noFill/>
            <a:ln w="9525">
              <a:noFill/>
              <a:miter lim="800000"/>
              <a:headEnd/>
              <a:tailEnd/>
            </a:ln>
          </p:spPr>
        </p:pic>
        <p:pic>
          <p:nvPicPr>
            <p:cNvPr id="19" name="Picture 15" descr="gmaeslogo.png"/>
            <p:cNvPicPr>
              <a:picLocks noChangeAspect="1"/>
            </p:cNvPicPr>
            <p:nvPr/>
          </p:nvPicPr>
          <p:blipFill>
            <a:blip r:embed="rId3">
              <a:lum/>
            </a:blip>
            <a:srcRect r="84652" b="-7823"/>
            <a:stretch>
              <a:fillRect/>
            </a:stretch>
          </p:blipFill>
          <p:spPr bwMode="auto">
            <a:xfrm>
              <a:off x="433290" y="4095320"/>
              <a:ext cx="302925" cy="284957"/>
            </a:xfrm>
            <a:prstGeom prst="rect">
              <a:avLst/>
            </a:prstGeom>
            <a:noFill/>
            <a:ln w="9525">
              <a:noFill/>
              <a:miter lim="800000"/>
              <a:headEnd/>
              <a:tailEnd/>
            </a:ln>
          </p:spPr>
        </p:pic>
      </p:grpSp>
      <p:sp>
        <p:nvSpPr>
          <p:cNvPr id="10" name="Title 9"/>
          <p:cNvSpPr>
            <a:spLocks noGrp="1"/>
          </p:cNvSpPr>
          <p:nvPr>
            <p:ph type="title" hasCustomPrompt="1"/>
          </p:nvPr>
        </p:nvSpPr>
        <p:spPr>
          <a:xfrm rot="21128340">
            <a:off x="339900" y="3135773"/>
            <a:ext cx="7476065" cy="1143000"/>
          </a:xfrm>
          <a:prstGeom prst="rect">
            <a:avLst/>
          </a:prstGeom>
        </p:spPr>
        <p:txBody>
          <a:bodyPr vert="horz" anchor="ctr"/>
          <a:lstStyle>
            <a:lvl1pPr algn="l">
              <a:defRPr sz="5400" b="0">
                <a:solidFill>
                  <a:srgbClr val="FFFFFF"/>
                </a:solidFill>
              </a:defRPr>
            </a:lvl1pPr>
          </a:lstStyle>
          <a:p>
            <a:r>
              <a:rPr lang="en-US" dirty="0" smtClean="0"/>
              <a:t>PRESENTATION TITLE</a:t>
            </a:r>
            <a:endParaRPr lang="en-US" dirty="0"/>
          </a:p>
        </p:txBody>
      </p:sp>
      <p:pic>
        <p:nvPicPr>
          <p:cNvPr id="12" name="Picture 11" descr="GS-E3-DeckD2.png"/>
          <p:cNvPicPr>
            <a:picLocks noChangeAspect="1"/>
          </p:cNvPicPr>
          <p:nvPr userDrawn="1"/>
        </p:nvPicPr>
        <p:blipFill>
          <a:blip r:embed="rId4"/>
          <a:stretch>
            <a:fillRect/>
          </a:stretch>
        </p:blipFill>
        <p:spPr>
          <a:xfrm>
            <a:off x="0" y="0"/>
            <a:ext cx="9144000" cy="13366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 name="Title 1"/>
          <p:cNvSpPr>
            <a:spLocks noGrp="1"/>
          </p:cNvSpPr>
          <p:nvPr>
            <p:ph type="title" hasCustomPrompt="1"/>
          </p:nvPr>
        </p:nvSpPr>
        <p:spPr>
          <a:xfrm>
            <a:off x="216048" y="481958"/>
            <a:ext cx="7780867" cy="1143000"/>
          </a:xfrm>
          <a:prstGeom prst="rect">
            <a:avLst/>
          </a:prstGeom>
        </p:spPr>
        <p:txBody>
          <a:bodyPr vert="horz" anchor="ctr"/>
          <a:lstStyle>
            <a:lvl1pPr algn="l">
              <a:defRPr sz="5000" b="1" baseline="0">
                <a:solidFill>
                  <a:srgbClr val="262626"/>
                </a:solidFill>
              </a:defRPr>
            </a:lvl1pPr>
          </a:lstStyle>
          <a:p>
            <a:r>
              <a:rPr lang="en-US" dirty="0" smtClean="0"/>
              <a:t>SLIDE HEADLINE</a:t>
            </a:r>
            <a:endParaRPr lang="en-US" dirty="0"/>
          </a:p>
        </p:txBody>
      </p:sp>
      <p:sp>
        <p:nvSpPr>
          <p:cNvPr id="21" name="Picture Placeholder 20"/>
          <p:cNvSpPr>
            <a:spLocks noGrp="1"/>
          </p:cNvSpPr>
          <p:nvPr>
            <p:ph type="pic" sz="quarter" idx="12"/>
          </p:nvPr>
        </p:nvSpPr>
        <p:spPr>
          <a:xfrm>
            <a:off x="3005137" y="1484923"/>
            <a:ext cx="6138863" cy="4953977"/>
          </a:xfrm>
          <a:prstGeom prst="rect">
            <a:avLst/>
          </a:prstGeom>
        </p:spPr>
        <p:txBody>
          <a:bodyPr vert="horz"/>
          <a:lstStyle/>
          <a:p>
            <a:endParaRPr lang="en-US" dirty="0"/>
          </a:p>
        </p:txBody>
      </p:sp>
      <p:sp>
        <p:nvSpPr>
          <p:cNvPr id="25" name="Text Placeholder 24"/>
          <p:cNvSpPr>
            <a:spLocks noGrp="1"/>
          </p:cNvSpPr>
          <p:nvPr>
            <p:ph type="body" sz="quarter" idx="14"/>
          </p:nvPr>
        </p:nvSpPr>
        <p:spPr>
          <a:xfrm>
            <a:off x="237068" y="3485440"/>
            <a:ext cx="2785533" cy="1513417"/>
          </a:xfrm>
          <a:prstGeom prst="rect">
            <a:avLst/>
          </a:prstGeom>
        </p:spPr>
        <p:txBody>
          <a:bodyPr vert="horz"/>
          <a:lstStyle>
            <a:lvl1pPr>
              <a:buFontTx/>
              <a:buNone/>
              <a:defRPr sz="1200">
                <a:solidFill>
                  <a:srgbClr val="595959"/>
                </a:solidFill>
              </a:defRPr>
            </a:lvl1pPr>
            <a:lvl2pPr>
              <a:buFontTx/>
              <a:buNone/>
              <a:defRPr sz="1200">
                <a:solidFill>
                  <a:srgbClr val="595959"/>
                </a:solidFill>
              </a:defRPr>
            </a:lvl2pPr>
            <a:lvl3pPr>
              <a:buFontTx/>
              <a:buNone/>
              <a:defRPr sz="1200">
                <a:solidFill>
                  <a:srgbClr val="595959"/>
                </a:solidFill>
              </a:defRPr>
            </a:lvl3pPr>
            <a:lvl4pPr>
              <a:buFontTx/>
              <a:buNone/>
              <a:defRPr sz="1200">
                <a:solidFill>
                  <a:srgbClr val="595959"/>
                </a:solidFill>
              </a:defRPr>
            </a:lvl4pPr>
            <a:lvl5pPr>
              <a:buFontTx/>
              <a:buNone/>
              <a:defRPr sz="1200">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228071" y="5330474"/>
            <a:ext cx="2794529" cy="395816"/>
          </a:xfrm>
          <a:prstGeom prst="rect">
            <a:avLst/>
          </a:prstGeom>
        </p:spPr>
        <p:txBody>
          <a:bodyPr vert="horz"/>
          <a:lstStyle>
            <a:lvl1pPr>
              <a:buFontTx/>
              <a:buNone/>
              <a:defRPr sz="700" cap="all">
                <a:solidFill>
                  <a:srgbClr val="595959"/>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228600" y="2455333"/>
            <a:ext cx="2794000" cy="1026584"/>
          </a:xfrm>
          <a:prstGeom prst="rect">
            <a:avLst/>
          </a:prstGeom>
        </p:spPr>
        <p:txBody>
          <a:bodyPr vert="horz"/>
          <a:lstStyle>
            <a:lvl1pPr>
              <a:buNone/>
              <a:defRPr sz="4400" b="1">
                <a:solidFill>
                  <a:srgbClr val="FF6600"/>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5" name="Picture 14" descr="gs.png"/>
          <p:cNvPicPr>
            <a:picLocks noChangeAspect="1"/>
          </p:cNvPicPr>
          <p:nvPr userDrawn="1"/>
        </p:nvPicPr>
        <p:blipFill>
          <a:blip r:embed="rId2"/>
          <a:stretch>
            <a:fillRect/>
          </a:stretch>
        </p:blipFill>
        <p:spPr>
          <a:xfrm>
            <a:off x="266367" y="213919"/>
            <a:ext cx="1767065" cy="286264"/>
          </a:xfrm>
          <a:prstGeom prst="rect">
            <a:avLst/>
          </a:prstGeom>
        </p:spPr>
      </p:pic>
      <p:pic>
        <p:nvPicPr>
          <p:cNvPr id="11" name="Picture 10" descr="GS-E3-DeckD1.png"/>
          <p:cNvPicPr>
            <a:picLocks noChangeAspect="1"/>
          </p:cNvPicPr>
          <p:nvPr userDrawn="1"/>
        </p:nvPicPr>
        <p:blipFill>
          <a:blip r:embed="rId3"/>
          <a:stretch>
            <a:fillRect/>
          </a:stretch>
        </p:blipFill>
        <p:spPr>
          <a:xfrm>
            <a:off x="2078615" y="-147212"/>
            <a:ext cx="9144000" cy="133667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5" name="Picture 14" descr="GS-E3-DeckD2.png"/>
          <p:cNvPicPr>
            <a:picLocks noChangeAspect="1"/>
          </p:cNvPicPr>
          <p:nvPr userDrawn="1"/>
        </p:nvPicPr>
        <p:blipFill>
          <a:blip r:embed="rId2"/>
          <a:stretch>
            <a:fillRect/>
          </a:stretch>
        </p:blipFill>
        <p:spPr>
          <a:xfrm flipV="1">
            <a:off x="1916835" y="-197861"/>
            <a:ext cx="9144000" cy="1336676"/>
          </a:xfrm>
          <a:prstGeom prst="rect">
            <a:avLst/>
          </a:prstGeom>
        </p:spPr>
      </p:pic>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 name="Title 1"/>
          <p:cNvSpPr>
            <a:spLocks noGrp="1"/>
          </p:cNvSpPr>
          <p:nvPr>
            <p:ph type="title" hasCustomPrompt="1"/>
          </p:nvPr>
        </p:nvSpPr>
        <p:spPr>
          <a:xfrm>
            <a:off x="216048" y="562775"/>
            <a:ext cx="7780867" cy="1143000"/>
          </a:xfrm>
          <a:prstGeom prst="rect">
            <a:avLst/>
          </a:prstGeom>
        </p:spPr>
        <p:txBody>
          <a:bodyPr vert="horz" anchor="ctr"/>
          <a:lstStyle>
            <a:lvl1pPr>
              <a:defRPr sz="5000" b="1" baseline="0">
                <a:solidFill>
                  <a:srgbClr val="262626"/>
                </a:solidFill>
              </a:defRPr>
            </a:lvl1pPr>
          </a:lstStyle>
          <a:p>
            <a:r>
              <a:rPr lang="en-US" dirty="0" smtClean="0"/>
              <a:t>SLIDE HEADLINE</a:t>
            </a:r>
            <a:endParaRPr lang="en-US" dirty="0"/>
          </a:p>
        </p:txBody>
      </p:sp>
      <p:sp>
        <p:nvSpPr>
          <p:cNvPr id="21" name="Picture Placeholder 20"/>
          <p:cNvSpPr>
            <a:spLocks noGrp="1"/>
          </p:cNvSpPr>
          <p:nvPr>
            <p:ph type="pic" sz="quarter" idx="12"/>
          </p:nvPr>
        </p:nvSpPr>
        <p:spPr>
          <a:xfrm>
            <a:off x="1" y="1551517"/>
            <a:ext cx="6138863" cy="4887383"/>
          </a:xfrm>
          <a:prstGeom prst="rect">
            <a:avLst/>
          </a:prstGeom>
        </p:spPr>
        <p:txBody>
          <a:bodyPr vert="horz"/>
          <a:lstStyle/>
          <a:p>
            <a:endParaRPr lang="en-US" dirty="0"/>
          </a:p>
        </p:txBody>
      </p:sp>
      <p:sp>
        <p:nvSpPr>
          <p:cNvPr id="25" name="Text Placeholder 24"/>
          <p:cNvSpPr>
            <a:spLocks noGrp="1"/>
          </p:cNvSpPr>
          <p:nvPr>
            <p:ph type="body" sz="quarter" idx="14"/>
          </p:nvPr>
        </p:nvSpPr>
        <p:spPr>
          <a:xfrm>
            <a:off x="6358468" y="3485440"/>
            <a:ext cx="2785533" cy="1513417"/>
          </a:xfrm>
          <a:prstGeom prst="rect">
            <a:avLst/>
          </a:prstGeom>
        </p:spPr>
        <p:txBody>
          <a:bodyPr vert="horz"/>
          <a:lstStyle>
            <a:lvl1pPr>
              <a:buFontTx/>
              <a:buNone/>
              <a:defRPr sz="1200">
                <a:solidFill>
                  <a:srgbClr val="595959"/>
                </a:solidFill>
              </a:defRPr>
            </a:lvl1pPr>
            <a:lvl2pPr>
              <a:buFontTx/>
              <a:buNone/>
              <a:defRPr sz="1200">
                <a:solidFill>
                  <a:srgbClr val="595959"/>
                </a:solidFill>
              </a:defRPr>
            </a:lvl2pPr>
            <a:lvl3pPr>
              <a:buFontTx/>
              <a:buNone/>
              <a:defRPr sz="1200">
                <a:solidFill>
                  <a:srgbClr val="595959"/>
                </a:solidFill>
              </a:defRPr>
            </a:lvl3pPr>
            <a:lvl4pPr>
              <a:buFontTx/>
              <a:buNone/>
              <a:defRPr sz="1200">
                <a:solidFill>
                  <a:srgbClr val="595959"/>
                </a:solidFill>
              </a:defRPr>
            </a:lvl4pPr>
            <a:lvl5pPr>
              <a:buFontTx/>
              <a:buNone/>
              <a:defRPr sz="1200">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6349471" y="5330474"/>
            <a:ext cx="2794529" cy="395816"/>
          </a:xfrm>
          <a:prstGeom prst="rect">
            <a:avLst/>
          </a:prstGeom>
        </p:spPr>
        <p:txBody>
          <a:bodyPr vert="horz"/>
          <a:lstStyle>
            <a:lvl1pPr>
              <a:buFontTx/>
              <a:buNone/>
              <a:defRPr sz="700" cap="all">
                <a:solidFill>
                  <a:srgbClr val="595959"/>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6350000" y="2455333"/>
            <a:ext cx="2794000" cy="1026584"/>
          </a:xfrm>
          <a:prstGeom prst="rect">
            <a:avLst/>
          </a:prstGeom>
        </p:spPr>
        <p:txBody>
          <a:bodyPr vert="horz"/>
          <a:lstStyle>
            <a:lvl1pPr>
              <a:buNone/>
              <a:defRPr sz="4400" b="1">
                <a:solidFill>
                  <a:srgbClr val="FFFF00"/>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3" name="Picture 12" descr="gs.png"/>
          <p:cNvPicPr>
            <a:picLocks noChangeAspect="1"/>
          </p:cNvPicPr>
          <p:nvPr userDrawn="1"/>
        </p:nvPicPr>
        <p:blipFill>
          <a:blip r:embed="rId3"/>
          <a:stretch>
            <a:fillRect/>
          </a:stretch>
        </p:blipFill>
        <p:spPr>
          <a:xfrm>
            <a:off x="139372" y="113638"/>
            <a:ext cx="1767065" cy="48682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1" name="Picture Placeholder 20"/>
          <p:cNvSpPr>
            <a:spLocks noGrp="1"/>
          </p:cNvSpPr>
          <p:nvPr>
            <p:ph type="pic" sz="quarter" idx="12"/>
          </p:nvPr>
        </p:nvSpPr>
        <p:spPr>
          <a:xfrm>
            <a:off x="3005137" y="1524000"/>
            <a:ext cx="6138863" cy="4914900"/>
          </a:xfrm>
          <a:prstGeom prst="rect">
            <a:avLst/>
          </a:prstGeom>
        </p:spPr>
        <p:txBody>
          <a:bodyPr vert="horz"/>
          <a:lstStyle/>
          <a:p>
            <a:endParaRPr lang="en-US" dirty="0"/>
          </a:p>
        </p:txBody>
      </p:sp>
      <p:sp>
        <p:nvSpPr>
          <p:cNvPr id="25" name="Text Placeholder 24"/>
          <p:cNvSpPr>
            <a:spLocks noGrp="1"/>
          </p:cNvSpPr>
          <p:nvPr>
            <p:ph type="body" sz="quarter" idx="14"/>
          </p:nvPr>
        </p:nvSpPr>
        <p:spPr>
          <a:xfrm>
            <a:off x="237068" y="3485440"/>
            <a:ext cx="2785533" cy="1513417"/>
          </a:xfrm>
          <a:prstGeom prst="rect">
            <a:avLst/>
          </a:prstGeom>
        </p:spPr>
        <p:txBody>
          <a:bodyPr vert="horz"/>
          <a:lstStyle>
            <a:lvl1pPr>
              <a:buFontTx/>
              <a:buNone/>
              <a:defRPr sz="1200">
                <a:solidFill>
                  <a:srgbClr val="595959"/>
                </a:solidFill>
              </a:defRPr>
            </a:lvl1pPr>
            <a:lvl2pPr>
              <a:buFontTx/>
              <a:buNone/>
              <a:defRPr sz="1200">
                <a:solidFill>
                  <a:srgbClr val="595959"/>
                </a:solidFill>
              </a:defRPr>
            </a:lvl2pPr>
            <a:lvl3pPr>
              <a:buFontTx/>
              <a:buNone/>
              <a:defRPr sz="1200">
                <a:solidFill>
                  <a:srgbClr val="595959"/>
                </a:solidFill>
              </a:defRPr>
            </a:lvl3pPr>
            <a:lvl4pPr>
              <a:buFontTx/>
              <a:buNone/>
              <a:defRPr sz="1200">
                <a:solidFill>
                  <a:srgbClr val="595959"/>
                </a:solidFill>
              </a:defRPr>
            </a:lvl4pPr>
            <a:lvl5pPr>
              <a:buFontTx/>
              <a:buNone/>
              <a:defRPr sz="1200">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228071" y="5330474"/>
            <a:ext cx="2794529" cy="395816"/>
          </a:xfrm>
          <a:prstGeom prst="rect">
            <a:avLst/>
          </a:prstGeom>
        </p:spPr>
        <p:txBody>
          <a:bodyPr vert="horz"/>
          <a:lstStyle>
            <a:lvl1pPr>
              <a:buFontTx/>
              <a:buNone/>
              <a:defRPr sz="700" cap="all">
                <a:solidFill>
                  <a:srgbClr val="595959"/>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228600" y="2455333"/>
            <a:ext cx="2794000" cy="1026584"/>
          </a:xfrm>
          <a:prstGeom prst="rect">
            <a:avLst/>
          </a:prstGeom>
        </p:spPr>
        <p:txBody>
          <a:bodyPr vert="horz"/>
          <a:lstStyle>
            <a:lvl1pPr>
              <a:buNone/>
              <a:defRPr sz="4400" b="1">
                <a:solidFill>
                  <a:srgbClr val="FFFF00"/>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4" name="Picture 13" descr="gs.png"/>
          <p:cNvPicPr>
            <a:picLocks noChangeAspect="1"/>
          </p:cNvPicPr>
          <p:nvPr userDrawn="1"/>
        </p:nvPicPr>
        <p:blipFill>
          <a:blip r:embed="rId2"/>
          <a:stretch>
            <a:fillRect/>
          </a:stretch>
        </p:blipFill>
        <p:spPr>
          <a:xfrm>
            <a:off x="139372" y="113638"/>
            <a:ext cx="1767065" cy="486826"/>
          </a:xfrm>
          <a:prstGeom prst="rect">
            <a:avLst/>
          </a:prstGeom>
        </p:spPr>
      </p:pic>
      <p:pic>
        <p:nvPicPr>
          <p:cNvPr id="12" name="Picture 11" descr="GS-E3-DeckD2.png"/>
          <p:cNvPicPr>
            <a:picLocks noChangeAspect="1"/>
          </p:cNvPicPr>
          <p:nvPr userDrawn="1"/>
        </p:nvPicPr>
        <p:blipFill>
          <a:blip r:embed="rId3"/>
          <a:stretch>
            <a:fillRect/>
          </a:stretch>
        </p:blipFill>
        <p:spPr>
          <a:xfrm flipV="1">
            <a:off x="1916835" y="-197861"/>
            <a:ext cx="9144000" cy="1336676"/>
          </a:xfrm>
          <a:prstGeom prst="rect">
            <a:avLst/>
          </a:prstGeom>
        </p:spPr>
      </p:pic>
      <p:sp>
        <p:nvSpPr>
          <p:cNvPr id="15" name="Title 1"/>
          <p:cNvSpPr>
            <a:spLocks noGrp="1"/>
          </p:cNvSpPr>
          <p:nvPr>
            <p:ph type="title" hasCustomPrompt="1"/>
          </p:nvPr>
        </p:nvSpPr>
        <p:spPr>
          <a:xfrm>
            <a:off x="216048" y="562775"/>
            <a:ext cx="7780867" cy="1143000"/>
          </a:xfrm>
          <a:prstGeom prst="rect">
            <a:avLst/>
          </a:prstGeom>
        </p:spPr>
        <p:txBody>
          <a:bodyPr vert="horz" anchor="ctr"/>
          <a:lstStyle>
            <a:lvl1pPr>
              <a:defRPr sz="5000" b="1" baseline="0">
                <a:solidFill>
                  <a:srgbClr val="262626"/>
                </a:solidFill>
              </a:defRPr>
            </a:lvl1pPr>
          </a:lstStyle>
          <a:p>
            <a:r>
              <a:rPr lang="en-US" dirty="0" smtClean="0"/>
              <a:t>SLIDE HEADLINE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1" name="Picture Placeholder 20"/>
          <p:cNvSpPr>
            <a:spLocks noGrp="1"/>
          </p:cNvSpPr>
          <p:nvPr>
            <p:ph type="pic" sz="quarter" idx="12"/>
          </p:nvPr>
        </p:nvSpPr>
        <p:spPr>
          <a:xfrm>
            <a:off x="1" y="1638300"/>
            <a:ext cx="6138863" cy="4800600"/>
          </a:xfrm>
          <a:prstGeom prst="rect">
            <a:avLst/>
          </a:prstGeom>
        </p:spPr>
        <p:txBody>
          <a:bodyPr vert="horz"/>
          <a:lstStyle/>
          <a:p>
            <a:endParaRPr lang="en-US" dirty="0"/>
          </a:p>
        </p:txBody>
      </p:sp>
      <p:sp>
        <p:nvSpPr>
          <p:cNvPr id="25" name="Text Placeholder 24"/>
          <p:cNvSpPr>
            <a:spLocks noGrp="1"/>
          </p:cNvSpPr>
          <p:nvPr>
            <p:ph type="body" sz="quarter" idx="14"/>
          </p:nvPr>
        </p:nvSpPr>
        <p:spPr>
          <a:xfrm>
            <a:off x="6323833" y="2584930"/>
            <a:ext cx="2785533" cy="1513417"/>
          </a:xfrm>
          <a:prstGeom prst="rect">
            <a:avLst/>
          </a:prstGeom>
        </p:spPr>
        <p:txBody>
          <a:bodyPr vert="horz"/>
          <a:lstStyle>
            <a:lvl1pPr>
              <a:buFontTx/>
              <a:buNone/>
              <a:defRPr sz="1200">
                <a:solidFill>
                  <a:srgbClr val="FFFFFF"/>
                </a:solidFill>
              </a:defRPr>
            </a:lvl1pPr>
            <a:lvl2pPr>
              <a:buFontTx/>
              <a:buNone/>
              <a:defRPr sz="1200">
                <a:solidFill>
                  <a:srgbClr val="FFFFFF"/>
                </a:solidFill>
              </a:defRPr>
            </a:lvl2pPr>
            <a:lvl3pPr>
              <a:buFontTx/>
              <a:buNone/>
              <a:defRPr sz="1200">
                <a:solidFill>
                  <a:srgbClr val="FFFFFF"/>
                </a:solidFill>
              </a:defRPr>
            </a:lvl3pPr>
            <a:lvl4pPr>
              <a:buFontTx/>
              <a:buNone/>
              <a:defRPr sz="1200">
                <a:solidFill>
                  <a:srgbClr val="FFFFFF"/>
                </a:solidFill>
              </a:defRPr>
            </a:lvl4pPr>
            <a:lvl5pPr>
              <a:buFontTx/>
              <a:buNone/>
              <a:defRPr sz="12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6314836" y="4429964"/>
            <a:ext cx="2794529" cy="395816"/>
          </a:xfrm>
          <a:prstGeom prst="rect">
            <a:avLst/>
          </a:prstGeom>
        </p:spPr>
        <p:txBody>
          <a:bodyPr vert="horz"/>
          <a:lstStyle>
            <a:lvl1pPr>
              <a:buFontTx/>
              <a:buNone/>
              <a:defRPr sz="700" cap="all">
                <a:solidFill>
                  <a:srgbClr val="FFFFFF"/>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6315365" y="1935823"/>
            <a:ext cx="2794000" cy="1026584"/>
          </a:xfrm>
          <a:prstGeom prst="rect">
            <a:avLst/>
          </a:prstGeom>
        </p:spPr>
        <p:txBody>
          <a:bodyPr vert="horz"/>
          <a:lstStyle>
            <a:lvl1pPr>
              <a:buNone/>
              <a:defRPr sz="4400" b="1">
                <a:solidFill>
                  <a:schemeClr val="accent2"/>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11" name="Title 1"/>
          <p:cNvSpPr>
            <a:spLocks noGrp="1"/>
          </p:cNvSpPr>
          <p:nvPr>
            <p:ph type="title" hasCustomPrompt="1"/>
          </p:nvPr>
        </p:nvSpPr>
        <p:spPr>
          <a:xfrm>
            <a:off x="207963" y="660400"/>
            <a:ext cx="7780867" cy="1143000"/>
          </a:xfrm>
          <a:prstGeom prst="rect">
            <a:avLst/>
          </a:prstGeom>
        </p:spPr>
        <p:txBody>
          <a:bodyPr vert="horz" anchor="ctr"/>
          <a:lstStyle>
            <a:lvl1pPr>
              <a:defRPr sz="5000" b="1" baseline="0">
                <a:solidFill>
                  <a:schemeClr val="tx1">
                    <a:lumMod val="85000"/>
                    <a:lumOff val="15000"/>
                  </a:schemeClr>
                </a:solidFill>
              </a:defRPr>
            </a:lvl1pPr>
          </a:lstStyle>
          <a:p>
            <a:r>
              <a:rPr lang="en-US" dirty="0" smtClean="0"/>
              <a:t>SLIDE HEADLINE</a:t>
            </a:r>
            <a:endParaRPr lang="en-US" dirty="0"/>
          </a:p>
        </p:txBody>
      </p:sp>
      <p:pic>
        <p:nvPicPr>
          <p:cNvPr id="14" name="Picture 13" descr="gs.png"/>
          <p:cNvPicPr>
            <a:picLocks noChangeAspect="1"/>
          </p:cNvPicPr>
          <p:nvPr userDrawn="1"/>
        </p:nvPicPr>
        <p:blipFill>
          <a:blip r:embed="rId2"/>
          <a:stretch>
            <a:fillRect/>
          </a:stretch>
        </p:blipFill>
        <p:spPr>
          <a:xfrm>
            <a:off x="57872" y="0"/>
            <a:ext cx="1526495" cy="972261"/>
          </a:xfrm>
          <a:prstGeom prst="rect">
            <a:avLst/>
          </a:prstGeom>
        </p:spPr>
      </p:pic>
      <p:pic>
        <p:nvPicPr>
          <p:cNvPr id="15" name="Picture 14" descr="GS-E3-DeckD3.png"/>
          <p:cNvPicPr>
            <a:picLocks noChangeAspect="1"/>
          </p:cNvPicPr>
          <p:nvPr userDrawn="1"/>
        </p:nvPicPr>
        <p:blipFill>
          <a:blip r:embed="rId3"/>
          <a:stretch>
            <a:fillRect/>
          </a:stretch>
        </p:blipFill>
        <p:spPr>
          <a:xfrm>
            <a:off x="1262362" y="-279400"/>
            <a:ext cx="9134453" cy="133667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3005137" y="1650999"/>
            <a:ext cx="6138863" cy="4787901"/>
          </a:xfrm>
          <a:prstGeom prst="rect">
            <a:avLst/>
          </a:prstGeom>
        </p:spPr>
        <p:txBody>
          <a:bodyPr vert="horz"/>
          <a:lstStyle/>
          <a:p>
            <a:endParaRPr lang="en-US" dirty="0"/>
          </a:p>
        </p:txBody>
      </p:sp>
      <p:sp>
        <p:nvSpPr>
          <p:cNvPr id="25" name="Text Placeholder 24"/>
          <p:cNvSpPr>
            <a:spLocks noGrp="1"/>
          </p:cNvSpPr>
          <p:nvPr>
            <p:ph type="body" sz="quarter" idx="14"/>
          </p:nvPr>
        </p:nvSpPr>
        <p:spPr>
          <a:xfrm>
            <a:off x="237068" y="3485440"/>
            <a:ext cx="2785533" cy="1513417"/>
          </a:xfrm>
          <a:prstGeom prst="rect">
            <a:avLst/>
          </a:prstGeom>
        </p:spPr>
        <p:txBody>
          <a:bodyPr vert="horz"/>
          <a:lstStyle>
            <a:lvl1pPr>
              <a:buFontTx/>
              <a:buNone/>
              <a:defRPr sz="1200">
                <a:solidFill>
                  <a:schemeClr val="tx1">
                    <a:lumMod val="65000"/>
                    <a:lumOff val="35000"/>
                  </a:schemeClr>
                </a:solidFill>
              </a:defRPr>
            </a:lvl1pPr>
            <a:lvl2pPr>
              <a:buFontTx/>
              <a:buNone/>
              <a:defRPr sz="1200">
                <a:solidFill>
                  <a:schemeClr val="tx1">
                    <a:lumMod val="65000"/>
                    <a:lumOff val="35000"/>
                  </a:schemeClr>
                </a:solidFill>
              </a:defRPr>
            </a:lvl2pPr>
            <a:lvl3pPr>
              <a:buFontTx/>
              <a:buNone/>
              <a:defRPr sz="1200">
                <a:solidFill>
                  <a:schemeClr val="tx1">
                    <a:lumMod val="65000"/>
                    <a:lumOff val="35000"/>
                  </a:schemeClr>
                </a:solidFill>
              </a:defRPr>
            </a:lvl3pPr>
            <a:lvl4pPr>
              <a:buFontTx/>
              <a:buNone/>
              <a:defRPr sz="1200">
                <a:solidFill>
                  <a:schemeClr val="tx1">
                    <a:lumMod val="65000"/>
                    <a:lumOff val="35000"/>
                  </a:schemeClr>
                </a:solidFill>
              </a:defRPr>
            </a:lvl4pPr>
            <a:lvl5pPr>
              <a:buFontTx/>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228071" y="5330474"/>
            <a:ext cx="2794529" cy="395816"/>
          </a:xfrm>
          <a:prstGeom prst="rect">
            <a:avLst/>
          </a:prstGeom>
        </p:spPr>
        <p:txBody>
          <a:bodyPr vert="horz"/>
          <a:lstStyle>
            <a:lvl1pPr>
              <a:buFontTx/>
              <a:buNone/>
              <a:defRPr sz="700" cap="all">
                <a:solidFill>
                  <a:schemeClr val="tx1">
                    <a:lumMod val="65000"/>
                    <a:lumOff val="35000"/>
                  </a:schemeClr>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228600" y="2010833"/>
            <a:ext cx="2794000" cy="1026584"/>
          </a:xfrm>
          <a:prstGeom prst="rect">
            <a:avLst/>
          </a:prstGeom>
        </p:spPr>
        <p:txBody>
          <a:bodyPr vert="horz"/>
          <a:lstStyle>
            <a:lvl1pPr>
              <a:buNone/>
              <a:defRPr sz="4400" b="1">
                <a:solidFill>
                  <a:schemeClr val="accent2"/>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13" name="Title 1"/>
          <p:cNvSpPr>
            <a:spLocks noGrp="1"/>
          </p:cNvSpPr>
          <p:nvPr>
            <p:ph type="title" hasCustomPrompt="1"/>
          </p:nvPr>
        </p:nvSpPr>
        <p:spPr>
          <a:xfrm>
            <a:off x="207963" y="660400"/>
            <a:ext cx="7780867" cy="1143000"/>
          </a:xfrm>
          <a:prstGeom prst="rect">
            <a:avLst/>
          </a:prstGeom>
        </p:spPr>
        <p:txBody>
          <a:bodyPr vert="horz" anchor="ctr"/>
          <a:lstStyle>
            <a:lvl1pPr>
              <a:defRPr sz="5000" b="1" baseline="0">
                <a:solidFill>
                  <a:schemeClr val="tx1">
                    <a:lumMod val="85000"/>
                    <a:lumOff val="15000"/>
                  </a:schemeClr>
                </a:solidFill>
              </a:defRPr>
            </a:lvl1pPr>
          </a:lstStyle>
          <a:p>
            <a:r>
              <a:rPr lang="en-US" dirty="0" smtClean="0"/>
              <a:t>SLIDE HEADLINE</a:t>
            </a:r>
            <a:endParaRPr lang="en-US" dirty="0"/>
          </a:p>
        </p:txBody>
      </p:sp>
      <p:pic>
        <p:nvPicPr>
          <p:cNvPr id="15" name="Picture 14" descr="gs.png"/>
          <p:cNvPicPr>
            <a:picLocks noChangeAspect="1"/>
          </p:cNvPicPr>
          <p:nvPr userDrawn="1"/>
        </p:nvPicPr>
        <p:blipFill>
          <a:blip r:embed="rId2"/>
          <a:stretch>
            <a:fillRect/>
          </a:stretch>
        </p:blipFill>
        <p:spPr>
          <a:xfrm>
            <a:off x="57872" y="0"/>
            <a:ext cx="1526495" cy="972261"/>
          </a:xfrm>
          <a:prstGeom prst="rect">
            <a:avLst/>
          </a:prstGeom>
        </p:spPr>
      </p:pic>
      <p:pic>
        <p:nvPicPr>
          <p:cNvPr id="18" name="Picture 17" descr="GS-E3-DeckD3.png"/>
          <p:cNvPicPr>
            <a:picLocks noChangeAspect="1"/>
          </p:cNvPicPr>
          <p:nvPr userDrawn="1"/>
        </p:nvPicPr>
        <p:blipFill>
          <a:blip r:embed="rId3"/>
          <a:stretch>
            <a:fillRect/>
          </a:stretch>
        </p:blipFill>
        <p:spPr>
          <a:xfrm>
            <a:off x="1262362" y="-279400"/>
            <a:ext cx="9134453" cy="133667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1" name="Picture Placeholder 20"/>
          <p:cNvSpPr>
            <a:spLocks noGrp="1"/>
          </p:cNvSpPr>
          <p:nvPr>
            <p:ph type="pic" sz="quarter" idx="12"/>
          </p:nvPr>
        </p:nvSpPr>
        <p:spPr>
          <a:xfrm>
            <a:off x="1" y="1551517"/>
            <a:ext cx="6138863" cy="4887383"/>
          </a:xfrm>
          <a:prstGeom prst="rect">
            <a:avLst/>
          </a:prstGeom>
        </p:spPr>
        <p:txBody>
          <a:bodyPr vert="horz"/>
          <a:lstStyle/>
          <a:p>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15" name="Title 1"/>
          <p:cNvSpPr>
            <a:spLocks noGrp="1"/>
          </p:cNvSpPr>
          <p:nvPr>
            <p:ph type="title" hasCustomPrompt="1"/>
          </p:nvPr>
        </p:nvSpPr>
        <p:spPr>
          <a:xfrm>
            <a:off x="216048" y="562775"/>
            <a:ext cx="7780867" cy="1143000"/>
          </a:xfrm>
          <a:prstGeom prst="rect">
            <a:avLst/>
          </a:prstGeom>
        </p:spPr>
        <p:txBody>
          <a:bodyPr vert="horz" anchor="ctr"/>
          <a:lstStyle>
            <a:lvl1pPr>
              <a:defRPr sz="5000" b="1" baseline="0">
                <a:solidFill>
                  <a:srgbClr val="262626"/>
                </a:solidFill>
              </a:defRPr>
            </a:lvl1pPr>
          </a:lstStyle>
          <a:p>
            <a:r>
              <a:rPr lang="en-US" dirty="0" smtClean="0"/>
              <a:t>SLIDE HEADLINE</a:t>
            </a:r>
            <a:endParaRPr lang="en-US" dirty="0"/>
          </a:p>
        </p:txBody>
      </p:sp>
      <p:pic>
        <p:nvPicPr>
          <p:cNvPr id="19" name="Picture 18" descr="GS-E3-DeckD2.png"/>
          <p:cNvPicPr>
            <a:picLocks noChangeAspect="1"/>
          </p:cNvPicPr>
          <p:nvPr userDrawn="1"/>
        </p:nvPicPr>
        <p:blipFill>
          <a:blip r:embed="rId2"/>
          <a:stretch>
            <a:fillRect/>
          </a:stretch>
        </p:blipFill>
        <p:spPr>
          <a:xfrm flipV="1">
            <a:off x="1921605" y="-197861"/>
            <a:ext cx="9134460" cy="1336676"/>
          </a:xfrm>
          <a:prstGeom prst="rect">
            <a:avLst/>
          </a:prstGeom>
        </p:spPr>
      </p:pic>
      <p:pic>
        <p:nvPicPr>
          <p:cNvPr id="20" name="Picture 19" descr="gs.png"/>
          <p:cNvPicPr>
            <a:picLocks noChangeAspect="1"/>
          </p:cNvPicPr>
          <p:nvPr userDrawn="1"/>
        </p:nvPicPr>
        <p:blipFill>
          <a:blip r:embed="rId3"/>
          <a:stretch>
            <a:fillRect/>
          </a:stretch>
        </p:blipFill>
        <p:spPr>
          <a:xfrm>
            <a:off x="177473" y="146662"/>
            <a:ext cx="1664028" cy="324485"/>
          </a:xfrm>
          <a:prstGeom prst="rect">
            <a:avLst/>
          </a:prstGeom>
        </p:spPr>
      </p:pic>
      <p:sp>
        <p:nvSpPr>
          <p:cNvPr id="22" name="Text Placeholder 24"/>
          <p:cNvSpPr>
            <a:spLocks noGrp="1"/>
          </p:cNvSpPr>
          <p:nvPr>
            <p:ph type="body" sz="quarter" idx="14"/>
          </p:nvPr>
        </p:nvSpPr>
        <p:spPr>
          <a:xfrm>
            <a:off x="6307667" y="3485440"/>
            <a:ext cx="2785533" cy="1513417"/>
          </a:xfrm>
          <a:prstGeom prst="rect">
            <a:avLst/>
          </a:prstGeom>
        </p:spPr>
        <p:txBody>
          <a:bodyPr vert="horz"/>
          <a:lstStyle>
            <a:lvl1pPr>
              <a:buFontTx/>
              <a:buNone/>
              <a:defRPr sz="1200">
                <a:solidFill>
                  <a:schemeClr val="tx1">
                    <a:lumMod val="65000"/>
                    <a:lumOff val="35000"/>
                  </a:schemeClr>
                </a:solidFill>
              </a:defRPr>
            </a:lvl1pPr>
            <a:lvl2pPr>
              <a:buFontTx/>
              <a:buNone/>
              <a:defRPr sz="1200">
                <a:solidFill>
                  <a:schemeClr val="tx1">
                    <a:lumMod val="65000"/>
                    <a:lumOff val="35000"/>
                  </a:schemeClr>
                </a:solidFill>
              </a:defRPr>
            </a:lvl2pPr>
            <a:lvl3pPr>
              <a:buFontTx/>
              <a:buNone/>
              <a:defRPr sz="1200">
                <a:solidFill>
                  <a:schemeClr val="tx1">
                    <a:lumMod val="65000"/>
                    <a:lumOff val="35000"/>
                  </a:schemeClr>
                </a:solidFill>
              </a:defRPr>
            </a:lvl3pPr>
            <a:lvl4pPr>
              <a:buFontTx/>
              <a:buNone/>
              <a:defRPr sz="1200">
                <a:solidFill>
                  <a:schemeClr val="tx1">
                    <a:lumMod val="65000"/>
                    <a:lumOff val="35000"/>
                  </a:schemeClr>
                </a:solidFill>
              </a:defRPr>
            </a:lvl4pPr>
            <a:lvl5pPr>
              <a:buFontTx/>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6"/>
          <p:cNvSpPr>
            <a:spLocks noGrp="1"/>
          </p:cNvSpPr>
          <p:nvPr>
            <p:ph type="body" sz="quarter" idx="15" hasCustomPrompt="1"/>
          </p:nvPr>
        </p:nvSpPr>
        <p:spPr>
          <a:xfrm>
            <a:off x="6298670" y="5330474"/>
            <a:ext cx="2794529" cy="395816"/>
          </a:xfrm>
          <a:prstGeom prst="rect">
            <a:avLst/>
          </a:prstGeom>
        </p:spPr>
        <p:txBody>
          <a:bodyPr vert="horz"/>
          <a:lstStyle>
            <a:lvl1pPr>
              <a:buFontTx/>
              <a:buNone/>
              <a:defRPr sz="700" cap="all">
                <a:solidFill>
                  <a:schemeClr val="tx1">
                    <a:lumMod val="65000"/>
                    <a:lumOff val="35000"/>
                  </a:schemeClr>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24" name="Text Placeholder 15"/>
          <p:cNvSpPr>
            <a:spLocks noGrp="1"/>
          </p:cNvSpPr>
          <p:nvPr>
            <p:ph type="body" sz="quarter" idx="16" hasCustomPrompt="1"/>
          </p:nvPr>
        </p:nvSpPr>
        <p:spPr>
          <a:xfrm>
            <a:off x="6299199" y="1934633"/>
            <a:ext cx="2794000" cy="1026584"/>
          </a:xfrm>
          <a:prstGeom prst="rect">
            <a:avLst/>
          </a:prstGeom>
        </p:spPr>
        <p:txBody>
          <a:bodyPr vert="horz"/>
          <a:lstStyle>
            <a:lvl1pPr>
              <a:buNone/>
              <a:defRPr sz="4400" b="1">
                <a:solidFill>
                  <a:srgbClr val="5D62AF"/>
                </a:solidFill>
              </a:defRPr>
            </a:lvl1pPr>
          </a:lstStyle>
          <a:p>
            <a:pPr lvl="0"/>
            <a:r>
              <a:rPr lang="en-US" dirty="0" smtClean="0"/>
              <a:t>00%</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1" name="Picture Placeholder 20"/>
          <p:cNvSpPr>
            <a:spLocks noGrp="1"/>
          </p:cNvSpPr>
          <p:nvPr>
            <p:ph type="pic" sz="quarter" idx="12"/>
          </p:nvPr>
        </p:nvSpPr>
        <p:spPr>
          <a:xfrm>
            <a:off x="3005137" y="1494693"/>
            <a:ext cx="6138863" cy="4944208"/>
          </a:xfrm>
          <a:prstGeom prst="rect">
            <a:avLst/>
          </a:prstGeom>
        </p:spPr>
        <p:txBody>
          <a:bodyPr vert="horz"/>
          <a:lstStyle/>
          <a:p>
            <a:endParaRPr lang="en-US" dirty="0"/>
          </a:p>
        </p:txBody>
      </p:sp>
      <p:sp>
        <p:nvSpPr>
          <p:cNvPr id="25" name="Text Placeholder 24"/>
          <p:cNvSpPr>
            <a:spLocks noGrp="1"/>
          </p:cNvSpPr>
          <p:nvPr>
            <p:ph type="body" sz="quarter" idx="14"/>
          </p:nvPr>
        </p:nvSpPr>
        <p:spPr>
          <a:xfrm>
            <a:off x="237068" y="3485440"/>
            <a:ext cx="2785533" cy="1513417"/>
          </a:xfrm>
          <a:prstGeom prst="rect">
            <a:avLst/>
          </a:prstGeom>
        </p:spPr>
        <p:txBody>
          <a:bodyPr vert="horz"/>
          <a:lstStyle>
            <a:lvl1pPr>
              <a:buFontTx/>
              <a:buNone/>
              <a:defRPr sz="1200">
                <a:solidFill>
                  <a:schemeClr val="tx1">
                    <a:lumMod val="65000"/>
                    <a:lumOff val="35000"/>
                  </a:schemeClr>
                </a:solidFill>
              </a:defRPr>
            </a:lvl1pPr>
            <a:lvl2pPr>
              <a:buFontTx/>
              <a:buNone/>
              <a:defRPr sz="1200">
                <a:solidFill>
                  <a:schemeClr val="tx1">
                    <a:lumMod val="65000"/>
                    <a:lumOff val="35000"/>
                  </a:schemeClr>
                </a:solidFill>
              </a:defRPr>
            </a:lvl2pPr>
            <a:lvl3pPr>
              <a:buFontTx/>
              <a:buNone/>
              <a:defRPr sz="1200">
                <a:solidFill>
                  <a:schemeClr val="tx1">
                    <a:lumMod val="65000"/>
                    <a:lumOff val="35000"/>
                  </a:schemeClr>
                </a:solidFill>
              </a:defRPr>
            </a:lvl3pPr>
            <a:lvl4pPr>
              <a:buFontTx/>
              <a:buNone/>
              <a:defRPr sz="1200">
                <a:solidFill>
                  <a:schemeClr val="tx1">
                    <a:lumMod val="65000"/>
                    <a:lumOff val="35000"/>
                  </a:schemeClr>
                </a:solidFill>
              </a:defRPr>
            </a:lvl4pPr>
            <a:lvl5pPr>
              <a:buFontTx/>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228071" y="5330474"/>
            <a:ext cx="2794529" cy="395816"/>
          </a:xfrm>
          <a:prstGeom prst="rect">
            <a:avLst/>
          </a:prstGeom>
        </p:spPr>
        <p:txBody>
          <a:bodyPr vert="horz"/>
          <a:lstStyle>
            <a:lvl1pPr>
              <a:buFontTx/>
              <a:buNone/>
              <a:defRPr sz="700" cap="all">
                <a:solidFill>
                  <a:schemeClr val="tx1">
                    <a:lumMod val="65000"/>
                    <a:lumOff val="35000"/>
                  </a:schemeClr>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228600" y="1934633"/>
            <a:ext cx="2794000" cy="1026584"/>
          </a:xfrm>
          <a:prstGeom prst="rect">
            <a:avLst/>
          </a:prstGeom>
        </p:spPr>
        <p:txBody>
          <a:bodyPr vert="horz"/>
          <a:lstStyle>
            <a:lvl1pPr>
              <a:buNone/>
              <a:defRPr sz="4400" b="1">
                <a:solidFill>
                  <a:srgbClr val="5D62AF"/>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3" name="Picture 12" descr="GS-E3-DeckD2.png"/>
          <p:cNvPicPr>
            <a:picLocks noChangeAspect="1"/>
          </p:cNvPicPr>
          <p:nvPr userDrawn="1"/>
        </p:nvPicPr>
        <p:blipFill>
          <a:blip r:embed="rId2"/>
          <a:stretch>
            <a:fillRect/>
          </a:stretch>
        </p:blipFill>
        <p:spPr>
          <a:xfrm flipV="1">
            <a:off x="1921605" y="-197861"/>
            <a:ext cx="9134460" cy="1336676"/>
          </a:xfrm>
          <a:prstGeom prst="rect">
            <a:avLst/>
          </a:prstGeom>
        </p:spPr>
      </p:pic>
      <p:sp>
        <p:nvSpPr>
          <p:cNvPr id="15" name="Title 1"/>
          <p:cNvSpPr>
            <a:spLocks noGrp="1"/>
          </p:cNvSpPr>
          <p:nvPr>
            <p:ph type="title" hasCustomPrompt="1"/>
          </p:nvPr>
        </p:nvSpPr>
        <p:spPr>
          <a:xfrm>
            <a:off x="216048" y="562775"/>
            <a:ext cx="7780867" cy="1143000"/>
          </a:xfrm>
          <a:prstGeom prst="rect">
            <a:avLst/>
          </a:prstGeom>
        </p:spPr>
        <p:txBody>
          <a:bodyPr vert="horz" anchor="ctr"/>
          <a:lstStyle>
            <a:lvl1pPr>
              <a:defRPr sz="5000" b="1" baseline="0">
                <a:solidFill>
                  <a:srgbClr val="262626"/>
                </a:solidFill>
              </a:defRPr>
            </a:lvl1pPr>
          </a:lstStyle>
          <a:p>
            <a:r>
              <a:rPr lang="en-US" dirty="0" smtClean="0"/>
              <a:t>SLIDE HEADLINE</a:t>
            </a:r>
            <a:endParaRPr lang="en-US" dirty="0"/>
          </a:p>
        </p:txBody>
      </p:sp>
      <p:pic>
        <p:nvPicPr>
          <p:cNvPr id="18" name="Picture 17" descr="gs.png"/>
          <p:cNvPicPr>
            <a:picLocks noChangeAspect="1"/>
          </p:cNvPicPr>
          <p:nvPr userDrawn="1"/>
        </p:nvPicPr>
        <p:blipFill>
          <a:blip r:embed="rId3"/>
          <a:stretch>
            <a:fillRect/>
          </a:stretch>
        </p:blipFill>
        <p:spPr>
          <a:xfrm>
            <a:off x="177473" y="146662"/>
            <a:ext cx="1664028" cy="32448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66" y="419049"/>
            <a:ext cx="2912533" cy="1143000"/>
          </a:xfrm>
          <a:prstGeom prst="rect">
            <a:avLst/>
          </a:prstGeom>
        </p:spPr>
        <p:txBody>
          <a:bodyPr vert="horz" anchor="ctr"/>
          <a:lstStyle>
            <a:lvl1pPr>
              <a:defRPr sz="4000" cap="all">
                <a:solidFill>
                  <a:srgbClr val="FF6600"/>
                </a:solidFill>
              </a:defRPr>
            </a:lvl1pPr>
          </a:lstStyle>
          <a:p>
            <a:r>
              <a:rPr lang="en-US" dirty="0" smtClean="0"/>
              <a:t>Slide headline</a:t>
            </a:r>
            <a:endParaRPr lang="en-US" dirty="0"/>
          </a:p>
        </p:txBody>
      </p:sp>
      <p:sp>
        <p:nvSpPr>
          <p:cNvPr id="5"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16" name="Picture Placeholder 15"/>
          <p:cNvSpPr>
            <a:spLocks noGrp="1"/>
          </p:cNvSpPr>
          <p:nvPr>
            <p:ph type="pic" sz="quarter" idx="12"/>
          </p:nvPr>
        </p:nvSpPr>
        <p:spPr>
          <a:xfrm>
            <a:off x="3022600" y="1"/>
            <a:ext cx="6121400" cy="6445250"/>
          </a:xfrm>
          <a:prstGeom prst="rect">
            <a:avLst/>
          </a:prstGeom>
        </p:spPr>
        <p:txBody>
          <a:bodyPr vert="horz"/>
          <a:lstStyle/>
          <a:p>
            <a:endParaRPr lang="en-US" dirty="0"/>
          </a:p>
        </p:txBody>
      </p:sp>
      <p:sp>
        <p:nvSpPr>
          <p:cNvPr id="19" name="Text Placeholder 24"/>
          <p:cNvSpPr>
            <a:spLocks noGrp="1"/>
          </p:cNvSpPr>
          <p:nvPr>
            <p:ph type="body" sz="quarter" idx="14"/>
          </p:nvPr>
        </p:nvSpPr>
        <p:spPr>
          <a:xfrm>
            <a:off x="84671" y="2350858"/>
            <a:ext cx="2929463" cy="2009424"/>
          </a:xfrm>
          <a:prstGeom prst="rect">
            <a:avLst/>
          </a:prstGeom>
        </p:spPr>
        <p:txBody>
          <a:bodyPr vert="horz"/>
          <a:lstStyle>
            <a:lvl1pPr>
              <a:buFontTx/>
              <a:buNone/>
              <a:defRPr sz="1200">
                <a:solidFill>
                  <a:srgbClr val="595959"/>
                </a:solidFill>
              </a:defRPr>
            </a:lvl1pPr>
            <a:lvl2pPr>
              <a:buFontTx/>
              <a:buNone/>
              <a:defRPr sz="1200">
                <a:solidFill>
                  <a:srgbClr val="595959"/>
                </a:solidFill>
              </a:defRPr>
            </a:lvl2pPr>
            <a:lvl3pPr>
              <a:buFontTx/>
              <a:buNone/>
              <a:defRPr sz="1200">
                <a:solidFill>
                  <a:srgbClr val="595959"/>
                </a:solidFill>
              </a:defRPr>
            </a:lvl3pPr>
            <a:lvl4pPr>
              <a:buFontTx/>
              <a:buNone/>
              <a:defRPr sz="1200">
                <a:solidFill>
                  <a:srgbClr val="595959"/>
                </a:solidFill>
              </a:defRPr>
            </a:lvl4pPr>
            <a:lvl5pPr>
              <a:buFontTx/>
              <a:buNone/>
              <a:defRPr sz="1200">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26"/>
          <p:cNvSpPr>
            <a:spLocks noGrp="1"/>
          </p:cNvSpPr>
          <p:nvPr>
            <p:ph type="body" sz="quarter" idx="15" hasCustomPrompt="1"/>
          </p:nvPr>
        </p:nvSpPr>
        <p:spPr>
          <a:xfrm>
            <a:off x="0" y="5209099"/>
            <a:ext cx="2929463" cy="395816"/>
          </a:xfrm>
          <a:prstGeom prst="rect">
            <a:avLst/>
          </a:prstGeom>
        </p:spPr>
        <p:txBody>
          <a:bodyPr vert="horz"/>
          <a:lstStyle>
            <a:lvl1pPr>
              <a:buFontTx/>
              <a:buNone/>
              <a:defRPr sz="700" cap="all">
                <a:solidFill>
                  <a:srgbClr val="595959"/>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3"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06066" y="800049"/>
            <a:ext cx="2912533" cy="1143000"/>
          </a:xfrm>
          <a:prstGeom prst="rect">
            <a:avLst/>
          </a:prstGeom>
        </p:spPr>
        <p:txBody>
          <a:bodyPr vert="horz" anchor="ctr"/>
          <a:lstStyle>
            <a:lvl1pPr>
              <a:defRPr sz="4000" cap="all">
                <a:solidFill>
                  <a:srgbClr val="FF6600"/>
                </a:solidFill>
              </a:defRPr>
            </a:lvl1pPr>
          </a:lstStyle>
          <a:p>
            <a:r>
              <a:rPr lang="en-US" dirty="0" smtClean="0"/>
              <a:t>Slide headline</a:t>
            </a:r>
            <a:endParaRPr lang="en-US" dirty="0"/>
          </a:p>
        </p:txBody>
      </p:sp>
      <p:sp>
        <p:nvSpPr>
          <p:cNvPr id="5"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16" name="Picture Placeholder 15"/>
          <p:cNvSpPr>
            <a:spLocks noGrp="1"/>
          </p:cNvSpPr>
          <p:nvPr>
            <p:ph type="pic" sz="quarter" idx="12"/>
          </p:nvPr>
        </p:nvSpPr>
        <p:spPr>
          <a:xfrm>
            <a:off x="0" y="1"/>
            <a:ext cx="6121400" cy="6445250"/>
          </a:xfrm>
          <a:prstGeom prst="rect">
            <a:avLst/>
          </a:prstGeom>
        </p:spPr>
        <p:txBody>
          <a:bodyPr vert="horz"/>
          <a:lstStyle/>
          <a:p>
            <a:endParaRPr lang="en-US" dirty="0"/>
          </a:p>
        </p:txBody>
      </p:sp>
      <p:sp>
        <p:nvSpPr>
          <p:cNvPr id="19" name="Text Placeholder 24"/>
          <p:cNvSpPr>
            <a:spLocks noGrp="1"/>
          </p:cNvSpPr>
          <p:nvPr>
            <p:ph type="body" sz="quarter" idx="14"/>
          </p:nvPr>
        </p:nvSpPr>
        <p:spPr>
          <a:xfrm>
            <a:off x="6206071" y="2350858"/>
            <a:ext cx="2929463" cy="2009424"/>
          </a:xfrm>
          <a:prstGeom prst="rect">
            <a:avLst/>
          </a:prstGeom>
        </p:spPr>
        <p:txBody>
          <a:bodyPr vert="horz"/>
          <a:lstStyle>
            <a:lvl1pPr>
              <a:buFontTx/>
              <a:buNone/>
              <a:defRPr sz="1200">
                <a:solidFill>
                  <a:schemeClr val="tx1">
                    <a:lumMod val="65000"/>
                    <a:lumOff val="35000"/>
                  </a:schemeClr>
                </a:solidFill>
              </a:defRPr>
            </a:lvl1pPr>
            <a:lvl2pPr>
              <a:buFontTx/>
              <a:buNone/>
              <a:defRPr sz="1200">
                <a:solidFill>
                  <a:schemeClr val="tx1">
                    <a:lumMod val="65000"/>
                    <a:lumOff val="35000"/>
                  </a:schemeClr>
                </a:solidFill>
              </a:defRPr>
            </a:lvl2pPr>
            <a:lvl3pPr>
              <a:buFontTx/>
              <a:buNone/>
              <a:defRPr sz="1200">
                <a:solidFill>
                  <a:schemeClr val="tx1">
                    <a:lumMod val="65000"/>
                    <a:lumOff val="35000"/>
                  </a:schemeClr>
                </a:solidFill>
              </a:defRPr>
            </a:lvl3pPr>
            <a:lvl4pPr>
              <a:buFontTx/>
              <a:buNone/>
              <a:defRPr sz="1200">
                <a:solidFill>
                  <a:schemeClr val="tx1">
                    <a:lumMod val="65000"/>
                    <a:lumOff val="35000"/>
                  </a:schemeClr>
                </a:solidFill>
              </a:defRPr>
            </a:lvl4pPr>
            <a:lvl5pPr>
              <a:buFontTx/>
              <a:buNone/>
              <a:defRPr sz="12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26"/>
          <p:cNvSpPr>
            <a:spLocks noGrp="1"/>
          </p:cNvSpPr>
          <p:nvPr>
            <p:ph type="body" sz="quarter" idx="15" hasCustomPrompt="1"/>
          </p:nvPr>
        </p:nvSpPr>
        <p:spPr>
          <a:xfrm>
            <a:off x="6121400" y="5209099"/>
            <a:ext cx="2929463" cy="395816"/>
          </a:xfrm>
          <a:prstGeom prst="rect">
            <a:avLst/>
          </a:prstGeom>
        </p:spPr>
        <p:txBody>
          <a:bodyPr vert="horz"/>
          <a:lstStyle>
            <a:lvl1pPr>
              <a:buFontTx/>
              <a:buNone/>
              <a:defRPr sz="700" cap="all">
                <a:solidFill>
                  <a:schemeClr val="tx1">
                    <a:lumMod val="65000"/>
                    <a:lumOff val="35000"/>
                  </a:schemeClr>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3"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00" y="324555"/>
            <a:ext cx="7755467" cy="1143000"/>
          </a:xfrm>
          <a:prstGeom prst="rect">
            <a:avLst/>
          </a:prstGeom>
        </p:spPr>
        <p:txBody>
          <a:bodyPr vert="horz" anchor="ctr"/>
          <a:lstStyle>
            <a:lvl1pPr>
              <a:defRPr sz="4500" b="1" cap="all" baseline="0">
                <a:solidFill>
                  <a:srgbClr val="000000"/>
                </a:solidFill>
              </a:defRPr>
            </a:lvl1pPr>
          </a:lstStyle>
          <a:p>
            <a:r>
              <a:rPr lang="en-US" dirty="0" smtClean="0"/>
              <a:t>TABLE HEADLINE</a:t>
            </a:r>
            <a:endParaRPr lang="en-US" dirty="0"/>
          </a:p>
        </p:txBody>
      </p:sp>
      <p:sp>
        <p:nvSpPr>
          <p:cNvPr id="13" name="Text Placeholder 26"/>
          <p:cNvSpPr>
            <a:spLocks noGrp="1"/>
          </p:cNvSpPr>
          <p:nvPr>
            <p:ph type="body" sz="quarter" idx="15" hasCustomPrompt="1"/>
          </p:nvPr>
        </p:nvSpPr>
        <p:spPr>
          <a:xfrm>
            <a:off x="203727" y="1557163"/>
            <a:ext cx="2929463" cy="294215"/>
          </a:xfrm>
          <a:prstGeom prst="rect">
            <a:avLst/>
          </a:prstGeom>
        </p:spPr>
        <p:txBody>
          <a:bodyPr vert="horz" anchor="ctr"/>
          <a:lstStyle>
            <a:lvl1pPr>
              <a:buFontTx/>
              <a:buNone/>
              <a:defRPr sz="800" cap="all">
                <a:solidFill>
                  <a:schemeClr val="tx1"/>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4" name="Text Placeholder 24"/>
          <p:cNvSpPr>
            <a:spLocks noGrp="1"/>
          </p:cNvSpPr>
          <p:nvPr>
            <p:ph type="body" sz="quarter" idx="14"/>
          </p:nvPr>
        </p:nvSpPr>
        <p:spPr>
          <a:xfrm>
            <a:off x="1371600" y="1862666"/>
            <a:ext cx="6400801" cy="1625601"/>
          </a:xfrm>
          <a:prstGeom prst="rect">
            <a:avLst/>
          </a:prstGeom>
        </p:spPr>
        <p:txBody>
          <a:bodyPr vert="horz"/>
          <a:lstStyle>
            <a:lvl1pPr>
              <a:buFontTx/>
              <a:buNone/>
              <a:defRPr sz="1600">
                <a:solidFill>
                  <a:srgbClr val="000000"/>
                </a:solidFill>
              </a:defRPr>
            </a:lvl1pPr>
            <a:lvl2pPr>
              <a:buFontTx/>
              <a:buNone/>
              <a:defRPr sz="1600">
                <a:solidFill>
                  <a:srgbClr val="000000"/>
                </a:solidFill>
              </a:defRPr>
            </a:lvl2pPr>
            <a:lvl3pPr>
              <a:buFontTx/>
              <a:buNone/>
              <a:defRPr sz="1600">
                <a:solidFill>
                  <a:srgbClr val="000000"/>
                </a:solidFill>
              </a:defRPr>
            </a:lvl3pPr>
            <a:lvl4pPr>
              <a:buFontTx/>
              <a:buNone/>
              <a:defRPr sz="1600">
                <a:solidFill>
                  <a:srgbClr val="000000"/>
                </a:solidFill>
              </a:defRPr>
            </a:lvl4pPr>
            <a:lvl5pPr>
              <a:buFontTx/>
              <a:buNone/>
              <a:defRPr sz="16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6" name="Table Placeholder 15"/>
          <p:cNvSpPr>
            <a:spLocks noGrp="1"/>
          </p:cNvSpPr>
          <p:nvPr>
            <p:ph type="tbl" sz="quarter" idx="16"/>
          </p:nvPr>
        </p:nvSpPr>
        <p:spPr>
          <a:xfrm>
            <a:off x="1362752" y="3498851"/>
            <a:ext cx="6409648" cy="2857500"/>
          </a:xfrm>
          <a:prstGeom prst="rect">
            <a:avLst/>
          </a:prstGeom>
        </p:spPr>
        <p:txBody>
          <a:bodyPr vert="horz"/>
          <a:lstStyle/>
          <a:p>
            <a:endParaRPr lang="en-US" dirty="0"/>
          </a:p>
        </p:txBody>
      </p:sp>
      <p:sp>
        <p:nvSpPr>
          <p:cNvPr id="15"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7" name="Picture 16" descr="CBS_Interactive_GamesLB.png"/>
          <p:cNvPicPr>
            <a:picLocks noChangeAspect="1"/>
          </p:cNvPicPr>
          <p:nvPr userDrawn="1"/>
        </p:nvPicPr>
        <p:blipFill>
          <a:blip r:embed="rId2"/>
          <a:stretch>
            <a:fillRect/>
          </a:stretch>
        </p:blipFill>
        <p:spPr>
          <a:xfrm>
            <a:off x="258763" y="218277"/>
            <a:ext cx="1816100" cy="294486"/>
          </a:xfrm>
          <a:prstGeom prst="rect">
            <a:avLst/>
          </a:prstGeom>
        </p:spPr>
      </p:pic>
      <p:pic>
        <p:nvPicPr>
          <p:cNvPr id="18" name="Picture 17" descr="GS-E7.png"/>
          <p:cNvPicPr>
            <a:picLocks noChangeAspect="1"/>
          </p:cNvPicPr>
          <p:nvPr userDrawn="1"/>
        </p:nvPicPr>
        <p:blipFill>
          <a:blip r:embed="rId3"/>
          <a:stretch>
            <a:fillRect/>
          </a:stretch>
        </p:blipFill>
        <p:spPr>
          <a:xfrm>
            <a:off x="7894637" y="4965700"/>
            <a:ext cx="1198563" cy="146846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6" name="Slide Number Placeholder 13"/>
          <p:cNvSpPr txBox="1">
            <a:spLocks/>
          </p:cNvSpPr>
          <p:nvPr userDrawn="1"/>
        </p:nvSpPr>
        <p:spPr>
          <a:xfrm>
            <a:off x="8813800" y="6475941"/>
            <a:ext cx="2133600" cy="365125"/>
          </a:xfrm>
          <a:prstGeom prst="rect">
            <a:avLst/>
          </a:prstGeom>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fld id="{0515FA24-E6B7-4FB8-BFC0-36DE90ACB103}" type="slidenum">
              <a:rPr kumimoji="0" lang="en-US" sz="800" b="0" i="0" u="none" strike="noStrike" kern="1200" cap="none" spc="0" normalizeH="0" baseline="0" noProof="0" smtClean="0">
                <a:ln>
                  <a:noFill/>
                </a:ln>
                <a:solidFill>
                  <a:schemeClr val="bg1"/>
                </a:solidFill>
                <a:effectLst/>
                <a:uLnTx/>
                <a:uFillTx/>
                <a:latin typeface="+mj-lt"/>
                <a:ea typeface="ＭＳ Ｐゴシック" charset="-128"/>
                <a:cs typeface="Arial"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mj-lt"/>
              <a:ea typeface="ＭＳ Ｐゴシック" charset="-128"/>
              <a:cs typeface="Arial" charset="0"/>
            </a:endParaRPr>
          </a:p>
        </p:txBody>
      </p:sp>
      <p:sp>
        <p:nvSpPr>
          <p:cNvPr id="9"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GS-E3-DeckD4.png"/>
          <p:cNvPicPr>
            <a:picLocks noChangeAspect="1"/>
          </p:cNvPicPr>
          <p:nvPr userDrawn="1"/>
        </p:nvPicPr>
        <p:blipFill>
          <a:blip r:embed="rId2"/>
          <a:stretch>
            <a:fillRect/>
          </a:stretch>
        </p:blipFill>
        <p:spPr>
          <a:xfrm>
            <a:off x="0" y="5151120"/>
            <a:ext cx="9144000" cy="1336675"/>
          </a:xfrm>
          <a:prstGeom prst="rect">
            <a:avLst/>
          </a:prstGeom>
        </p:spPr>
      </p:pic>
      <p:sp>
        <p:nvSpPr>
          <p:cNvPr id="13" name="Rectangle 1"/>
          <p:cNvSpPr>
            <a:spLocks noChangeArrowheads="1"/>
          </p:cNvSpPr>
          <p:nvPr userDrawn="1"/>
        </p:nvSpPr>
        <p:spPr bwMode="auto">
          <a:xfrm>
            <a:off x="0" y="1350963"/>
            <a:ext cx="9144000" cy="385763"/>
          </a:xfrm>
          <a:prstGeom prst="rect">
            <a:avLst/>
          </a:prstGeom>
          <a:solidFill>
            <a:srgbClr val="000000">
              <a:alpha val="84000"/>
            </a:srgbClr>
          </a:solidFill>
          <a:ln w="3240">
            <a:noFill/>
            <a:round/>
            <a:headEnd/>
            <a:tailEnd/>
          </a:ln>
        </p:spPr>
        <p:txBody>
          <a:bodyPr wrap="none" anchor="ctr">
            <a:prstTxWarp prst="textNoShape">
              <a:avLst/>
            </a:prstTxWarp>
          </a:bodyPr>
          <a:lstStyle/>
          <a:p>
            <a:endParaRPr lang="en-US" dirty="0"/>
          </a:p>
        </p:txBody>
      </p:sp>
      <p:sp>
        <p:nvSpPr>
          <p:cNvPr id="22" name="Content Placeholder 21"/>
          <p:cNvSpPr>
            <a:spLocks noGrp="1"/>
          </p:cNvSpPr>
          <p:nvPr>
            <p:ph sz="quarter" idx="12"/>
          </p:nvPr>
        </p:nvSpPr>
        <p:spPr>
          <a:xfrm>
            <a:off x="1049339" y="1794933"/>
            <a:ext cx="7045325" cy="4311651"/>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ext Placeholder 26"/>
          <p:cNvSpPr>
            <a:spLocks noGrp="1"/>
          </p:cNvSpPr>
          <p:nvPr>
            <p:ph type="body" sz="quarter" idx="15" hasCustomPrompt="1"/>
          </p:nvPr>
        </p:nvSpPr>
        <p:spPr>
          <a:xfrm>
            <a:off x="194737" y="1365252"/>
            <a:ext cx="2929463" cy="395816"/>
          </a:xfrm>
          <a:prstGeom prst="rect">
            <a:avLst/>
          </a:prstGeom>
        </p:spPr>
        <p:txBody>
          <a:bodyPr vert="horz"/>
          <a:lstStyle>
            <a:lvl1pPr>
              <a:buFontTx/>
              <a:buNone/>
              <a:defRPr sz="1000" cap="all">
                <a:solidFill>
                  <a:srgbClr val="FFFFFF"/>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DISCRIPTOR </a:t>
            </a:r>
          </a:p>
        </p:txBody>
      </p:sp>
      <p:sp>
        <p:nvSpPr>
          <p:cNvPr id="15" name="Title 14"/>
          <p:cNvSpPr>
            <a:spLocks noGrp="1"/>
          </p:cNvSpPr>
          <p:nvPr>
            <p:ph type="title" hasCustomPrompt="1"/>
          </p:nvPr>
        </p:nvSpPr>
        <p:spPr>
          <a:xfrm>
            <a:off x="211670" y="325979"/>
            <a:ext cx="8788400" cy="791636"/>
          </a:xfrm>
          <a:prstGeom prst="rect">
            <a:avLst/>
          </a:prstGeom>
        </p:spPr>
        <p:txBody>
          <a:bodyPr vert="horz" anchor="t"/>
          <a:lstStyle>
            <a:lvl1pPr algn="l">
              <a:defRPr sz="3600" b="0">
                <a:solidFill>
                  <a:srgbClr val="595959"/>
                </a:solidFill>
              </a:defRPr>
            </a:lvl1pPr>
          </a:lstStyle>
          <a:p>
            <a:r>
              <a:rPr lang="en-US" sz="4200" cap="all" spc="-150" dirty="0" smtClean="0">
                <a:solidFill>
                  <a:srgbClr val="FFFFFF"/>
                </a:solidFill>
                <a:latin typeface="Century Gothic" pitchFamily="-84" charset="0"/>
                <a:ea typeface="SimSun" charset="-122"/>
                <a:cs typeface="SimSun" charset="-122"/>
              </a:rPr>
              <a:t>AD/RFP HIGHLIGHT – 1 MAIN HERO</a:t>
            </a:r>
            <a:br>
              <a:rPr lang="en-US" sz="4200" cap="all" spc="-150" dirty="0" smtClean="0">
                <a:solidFill>
                  <a:srgbClr val="FFFFFF"/>
                </a:solidFill>
                <a:latin typeface="Century Gothic" pitchFamily="-84" charset="0"/>
                <a:ea typeface="SimSun" charset="-122"/>
                <a:cs typeface="SimSun" charset="-122"/>
              </a:rPr>
            </a:b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1467" y="6467474"/>
            <a:ext cx="2133600" cy="365125"/>
          </a:xfrm>
          <a:prstGeom prst="rect">
            <a:avLst/>
          </a:prstGeom>
        </p:spPr>
        <p:txBody>
          <a:bodyPr/>
          <a:lstStyle/>
          <a:p>
            <a:fld id="{0515FA24-E6B7-4FB8-BFC0-36DE90ACB103}"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pic>
        <p:nvPicPr>
          <p:cNvPr id="6" name="Picture 5" descr="gs-universe-back-text.jpg"/>
          <p:cNvPicPr>
            <a:picLocks noChangeAspect="1"/>
          </p:cNvPicPr>
          <p:nvPr userDrawn="1"/>
        </p:nvPicPr>
        <p:blipFill>
          <a:blip r:embed="rId2"/>
          <a:stretch>
            <a:fillRect/>
          </a:stretch>
        </p:blipFill>
        <p:spPr>
          <a:xfrm>
            <a:off x="0" y="0"/>
            <a:ext cx="9144000" cy="6858000"/>
          </a:xfrm>
          <a:prstGeom prst="rect">
            <a:avLst/>
          </a:prstGeom>
        </p:spPr>
      </p:pic>
      <p:sp>
        <p:nvSpPr>
          <p:cNvPr id="3" name="Title 1"/>
          <p:cNvSpPr>
            <a:spLocks noGrp="1"/>
          </p:cNvSpPr>
          <p:nvPr>
            <p:ph type="ctrTitle" hasCustomPrompt="1"/>
          </p:nvPr>
        </p:nvSpPr>
        <p:spPr>
          <a:xfrm>
            <a:off x="787400" y="927101"/>
            <a:ext cx="7588250" cy="4830233"/>
          </a:xfrm>
          <a:prstGeom prst="rect">
            <a:avLst/>
          </a:prstGeom>
        </p:spPr>
        <p:txBody>
          <a:bodyPr anchor="ctr">
            <a:normAutofit/>
          </a:bodyPr>
          <a:lstStyle>
            <a:lvl1pPr algn="ctr">
              <a:defRPr sz="4400" b="1" i="0" cap="all" baseline="0">
                <a:solidFill>
                  <a:schemeClr val="tx1"/>
                </a:solidFill>
                <a:latin typeface="Arial Bold"/>
                <a:cs typeface="Arial Bold"/>
              </a:defRPr>
            </a:lvl1pPr>
          </a:lstStyle>
          <a:p>
            <a:r>
              <a:rPr lang="en-US" dirty="0" smtClean="0"/>
              <a:t>Click to edit Master text</a:t>
            </a:r>
            <a:endParaRPr lang="en-US" dirty="0"/>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072" y="6492911"/>
            <a:ext cx="2172529" cy="365125"/>
          </a:xfrm>
          <a:prstGeom prst="rect">
            <a:avLst/>
          </a:prstGeom>
        </p:spPr>
        <p:txBody>
          <a:bodyPr/>
          <a:lstStyle>
            <a:lvl1pPr algn="l">
              <a:defRPr sz="800"/>
            </a:lvl1pPr>
          </a:lstStyle>
          <a:p>
            <a:fld id="{A15EAD4C-0AF2-1C47-8EAD-0A218C1F353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sp>
        <p:nvSpPr>
          <p:cNvPr id="7" name="Title 9"/>
          <p:cNvSpPr>
            <a:spLocks noGrp="1"/>
          </p:cNvSpPr>
          <p:nvPr>
            <p:ph type="title" hasCustomPrompt="1"/>
          </p:nvPr>
        </p:nvSpPr>
        <p:spPr>
          <a:xfrm>
            <a:off x="824809" y="3135773"/>
            <a:ext cx="7476065" cy="1143000"/>
          </a:xfrm>
          <a:prstGeom prst="rect">
            <a:avLst/>
          </a:prstGeom>
        </p:spPr>
        <p:txBody>
          <a:bodyPr vert="horz" anchor="ctr"/>
          <a:lstStyle>
            <a:lvl1pPr algn="l">
              <a:defRPr sz="5400" b="0">
                <a:solidFill>
                  <a:schemeClr val="tx1"/>
                </a:solidFill>
              </a:defRPr>
            </a:lvl1pPr>
          </a:lstStyle>
          <a:p>
            <a:r>
              <a:rPr lang="en-US" dirty="0" smtClean="0"/>
              <a:t>PRESENTATION TITLE</a:t>
            </a:r>
            <a:endParaRPr lang="en-US" dirty="0"/>
          </a:p>
        </p:txBody>
      </p:sp>
      <p:pic>
        <p:nvPicPr>
          <p:cNvPr id="8" name="Picture 7" descr="GS-E3-DeckD2.png"/>
          <p:cNvPicPr>
            <a:picLocks noChangeAspect="1"/>
          </p:cNvPicPr>
          <p:nvPr userDrawn="1"/>
        </p:nvPicPr>
        <p:blipFill>
          <a:blip r:embed="rId2"/>
          <a:stretch>
            <a:fillRect/>
          </a:stretch>
        </p:blipFill>
        <p:spPr>
          <a:xfrm>
            <a:off x="0" y="0"/>
            <a:ext cx="9144000" cy="1336675"/>
          </a:xfrm>
          <a:prstGeom prst="rect">
            <a:avLst/>
          </a:prstGeom>
        </p:spPr>
      </p:pic>
      <p:pic>
        <p:nvPicPr>
          <p:cNvPr id="9" name="Picture 8" descr="CBS_Interactive_GamesLB.png"/>
          <p:cNvPicPr>
            <a:picLocks noChangeAspect="1"/>
          </p:cNvPicPr>
          <p:nvPr userDrawn="1"/>
        </p:nvPicPr>
        <p:blipFill>
          <a:blip r:embed="rId3"/>
          <a:stretch>
            <a:fillRect/>
          </a:stretch>
        </p:blipFill>
        <p:spPr>
          <a:xfrm>
            <a:off x="227592" y="1280902"/>
            <a:ext cx="8847137" cy="14345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9"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pic>
        <p:nvPicPr>
          <p:cNvPr id="10" name="Picture 9" descr="GS-E3-A1.png"/>
          <p:cNvPicPr>
            <a:picLocks noChangeAspect="1"/>
          </p:cNvPicPr>
          <p:nvPr userDrawn="1"/>
        </p:nvPicPr>
        <p:blipFill>
          <a:blip r:embed="rId2"/>
          <a:stretch>
            <a:fillRect/>
          </a:stretch>
        </p:blipFill>
        <p:spPr>
          <a:xfrm>
            <a:off x="0" y="2071688"/>
            <a:ext cx="9144000" cy="2746375"/>
          </a:xfrm>
          <a:prstGeom prst="rect">
            <a:avLst/>
          </a:prstGeom>
        </p:spPr>
      </p:pic>
      <p:grpSp>
        <p:nvGrpSpPr>
          <p:cNvPr id="11" name="Group 10"/>
          <p:cNvGrpSpPr/>
          <p:nvPr userDrawn="1"/>
        </p:nvGrpSpPr>
        <p:grpSpPr>
          <a:xfrm rot="21128340">
            <a:off x="458449" y="3318329"/>
            <a:ext cx="2337731" cy="349677"/>
            <a:chOff x="433290" y="4085814"/>
            <a:chExt cx="1968607" cy="294463"/>
          </a:xfrm>
        </p:grpSpPr>
        <p:pic>
          <p:nvPicPr>
            <p:cNvPr id="12" name="Picture 15" descr="gmaeslogo.png"/>
            <p:cNvPicPr>
              <a:picLocks noChangeAspect="1"/>
            </p:cNvPicPr>
            <p:nvPr/>
          </p:nvPicPr>
          <p:blipFill>
            <a:blip r:embed="rId3">
              <a:lum bright="100000"/>
            </a:blip>
            <a:srcRect l="14210" t="-5129"/>
            <a:stretch>
              <a:fillRect/>
            </a:stretch>
          </p:blipFill>
          <p:spPr bwMode="auto">
            <a:xfrm>
              <a:off x="708605" y="4085814"/>
              <a:ext cx="1693292" cy="277837"/>
            </a:xfrm>
            <a:prstGeom prst="rect">
              <a:avLst/>
            </a:prstGeom>
            <a:noFill/>
            <a:ln w="9525">
              <a:noFill/>
              <a:miter lim="800000"/>
              <a:headEnd/>
              <a:tailEnd/>
            </a:ln>
          </p:spPr>
        </p:pic>
        <p:pic>
          <p:nvPicPr>
            <p:cNvPr id="16" name="Picture 15" descr="gmaeslogo.png"/>
            <p:cNvPicPr>
              <a:picLocks noChangeAspect="1"/>
            </p:cNvPicPr>
            <p:nvPr/>
          </p:nvPicPr>
          <p:blipFill>
            <a:blip r:embed="rId3">
              <a:lum/>
            </a:blip>
            <a:srcRect r="84652" b="-7823"/>
            <a:stretch>
              <a:fillRect/>
            </a:stretch>
          </p:blipFill>
          <p:spPr bwMode="auto">
            <a:xfrm>
              <a:off x="433290" y="4095320"/>
              <a:ext cx="302925" cy="284957"/>
            </a:xfrm>
            <a:prstGeom prst="rect">
              <a:avLst/>
            </a:prstGeom>
            <a:noFill/>
            <a:ln w="9525">
              <a:noFill/>
              <a:miter lim="800000"/>
              <a:headEnd/>
              <a:tailEnd/>
            </a:ln>
          </p:spPr>
        </p:pic>
      </p:grpSp>
      <p:sp>
        <p:nvSpPr>
          <p:cNvPr id="17" name="Title 9"/>
          <p:cNvSpPr txBox="1">
            <a:spLocks/>
          </p:cNvSpPr>
          <p:nvPr userDrawn="1"/>
        </p:nvSpPr>
        <p:spPr>
          <a:xfrm rot="21128340">
            <a:off x="339900" y="3135773"/>
            <a:ext cx="7476065" cy="1143000"/>
          </a:xfrm>
          <a:prstGeom prst="rect">
            <a:avLst/>
          </a:prstGeom>
        </p:spPr>
        <p:txBody>
          <a:bodyPr vert="horz" anchor="ctr"/>
          <a:lstStyle>
            <a:lvl1pPr algn="l">
              <a:defRPr sz="5400" b="0">
                <a:solidFill>
                  <a:srgbClr val="FFFFF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b="0" i="0" dirty="0" smtClean="0">
                <a:latin typeface="Century Gothic"/>
                <a:cs typeface="Century Gothic"/>
              </a:rPr>
              <a:t>SECTION TITLE</a:t>
            </a:r>
            <a:endParaRPr kumimoji="0" lang="en-US" sz="5400" b="0" i="0" u="none" strike="noStrike" kern="1200" cap="none" spc="0" normalizeH="0" baseline="0" noProof="0" dirty="0">
              <a:ln>
                <a:noFill/>
              </a:ln>
              <a:solidFill>
                <a:srgbClr val="FFFFFF"/>
              </a:solidFill>
              <a:effectLst/>
              <a:uLnTx/>
              <a:uFillTx/>
              <a:latin typeface="Century Gothic"/>
              <a:ea typeface="ＭＳ Ｐゴシック" charset="-128"/>
              <a:cs typeface="Century Gothic"/>
            </a:endParaRPr>
          </a:p>
        </p:txBody>
      </p:sp>
      <p:pic>
        <p:nvPicPr>
          <p:cNvPr id="18" name="Picture 17" descr="GS-E3-DeckD2.png"/>
          <p:cNvPicPr>
            <a:picLocks noChangeAspect="1"/>
          </p:cNvPicPr>
          <p:nvPr userDrawn="1"/>
        </p:nvPicPr>
        <p:blipFill>
          <a:blip r:embed="rId4"/>
          <a:stretch>
            <a:fillRect/>
          </a:stretch>
        </p:blipFill>
        <p:spPr>
          <a:xfrm>
            <a:off x="0" y="0"/>
            <a:ext cx="9144000" cy="1336675"/>
          </a:xfrm>
          <a:prstGeom prst="rect">
            <a:avLst/>
          </a:prstGeom>
        </p:spPr>
      </p:pic>
      <p:sp>
        <p:nvSpPr>
          <p:cNvPr id="9"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pic>
        <p:nvPicPr>
          <p:cNvPr id="12" name="Picture 11" descr="GS-E3-A2.png"/>
          <p:cNvPicPr>
            <a:picLocks noChangeAspect="1"/>
          </p:cNvPicPr>
          <p:nvPr userDrawn="1"/>
        </p:nvPicPr>
        <p:blipFill>
          <a:blip r:embed="rId2"/>
          <a:stretch>
            <a:fillRect/>
          </a:stretch>
        </p:blipFill>
        <p:spPr>
          <a:xfrm>
            <a:off x="2324" y="3549650"/>
            <a:ext cx="9139351" cy="2746375"/>
          </a:xfrm>
          <a:prstGeom prst="rect">
            <a:avLst/>
          </a:prstGeom>
        </p:spPr>
      </p:pic>
      <p:sp>
        <p:nvSpPr>
          <p:cNvPr id="9" name="Slide Number Placeholder 5"/>
          <p:cNvSpPr>
            <a:spLocks noGrp="1"/>
          </p:cNvSpPr>
          <p:nvPr>
            <p:ph type="sldNum" sz="quarter" idx="4"/>
          </p:nvPr>
        </p:nvSpPr>
        <p:spPr>
          <a:xfrm>
            <a:off x="8805333" y="7980186"/>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grpSp>
        <p:nvGrpSpPr>
          <p:cNvPr id="3" name="Group 12"/>
          <p:cNvGrpSpPr/>
          <p:nvPr userDrawn="1"/>
        </p:nvGrpSpPr>
        <p:grpSpPr>
          <a:xfrm rot="21130869">
            <a:off x="414884" y="4787961"/>
            <a:ext cx="2337731" cy="349677"/>
            <a:chOff x="433290" y="4085814"/>
            <a:chExt cx="1968607" cy="294463"/>
          </a:xfrm>
        </p:grpSpPr>
        <p:pic>
          <p:nvPicPr>
            <p:cNvPr id="14" name="Picture 15" descr="gmaeslogo.png"/>
            <p:cNvPicPr>
              <a:picLocks noChangeAspect="1"/>
            </p:cNvPicPr>
            <p:nvPr/>
          </p:nvPicPr>
          <p:blipFill>
            <a:blip r:embed="rId3">
              <a:lum bright="100000"/>
            </a:blip>
            <a:srcRect l="14210" t="-5129"/>
            <a:stretch>
              <a:fillRect/>
            </a:stretch>
          </p:blipFill>
          <p:spPr bwMode="auto">
            <a:xfrm>
              <a:off x="708605" y="4085814"/>
              <a:ext cx="1693292" cy="277837"/>
            </a:xfrm>
            <a:prstGeom prst="rect">
              <a:avLst/>
            </a:prstGeom>
            <a:noFill/>
            <a:ln w="9525">
              <a:noFill/>
              <a:miter lim="800000"/>
              <a:headEnd/>
              <a:tailEnd/>
            </a:ln>
          </p:spPr>
        </p:pic>
        <p:pic>
          <p:nvPicPr>
            <p:cNvPr id="15" name="Picture 15" descr="gmaeslogo.png"/>
            <p:cNvPicPr>
              <a:picLocks noChangeAspect="1"/>
            </p:cNvPicPr>
            <p:nvPr/>
          </p:nvPicPr>
          <p:blipFill>
            <a:blip r:embed="rId3">
              <a:lum/>
            </a:blip>
            <a:srcRect r="84652" b="-7823"/>
            <a:stretch>
              <a:fillRect/>
            </a:stretch>
          </p:blipFill>
          <p:spPr bwMode="auto">
            <a:xfrm>
              <a:off x="433290" y="4095320"/>
              <a:ext cx="302925" cy="284957"/>
            </a:xfrm>
            <a:prstGeom prst="rect">
              <a:avLst/>
            </a:prstGeom>
            <a:noFill/>
            <a:ln w="9525">
              <a:noFill/>
              <a:miter lim="800000"/>
              <a:headEnd/>
              <a:tailEnd/>
            </a:ln>
          </p:spPr>
        </p:pic>
      </p:grpSp>
      <p:sp>
        <p:nvSpPr>
          <p:cNvPr id="2" name="Title 1"/>
          <p:cNvSpPr>
            <a:spLocks noGrp="1"/>
          </p:cNvSpPr>
          <p:nvPr>
            <p:ph type="title" hasCustomPrompt="1"/>
          </p:nvPr>
        </p:nvSpPr>
        <p:spPr>
          <a:xfrm rot="21130869">
            <a:off x="330154" y="4598015"/>
            <a:ext cx="7239000" cy="1143000"/>
          </a:xfrm>
          <a:prstGeom prst="rect">
            <a:avLst/>
          </a:prstGeom>
        </p:spPr>
        <p:txBody>
          <a:bodyPr vert="horz" anchor="ctr"/>
          <a:lstStyle>
            <a:lvl1pPr>
              <a:defRPr sz="5400" b="0">
                <a:solidFill>
                  <a:schemeClr val="bg1"/>
                </a:solidFill>
              </a:defRPr>
            </a:lvl1pPr>
          </a:lstStyle>
          <a:p>
            <a:r>
              <a:rPr lang="en-US" dirty="0" smtClean="0"/>
              <a:t>SECTION TITLE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pic>
        <p:nvPicPr>
          <p:cNvPr id="12" name="Picture 11" descr="GS-E3-A1.png"/>
          <p:cNvPicPr>
            <a:picLocks noChangeAspect="1"/>
          </p:cNvPicPr>
          <p:nvPr userDrawn="1"/>
        </p:nvPicPr>
        <p:blipFill>
          <a:blip r:embed="rId2"/>
          <a:stretch>
            <a:fillRect/>
          </a:stretch>
        </p:blipFill>
        <p:spPr>
          <a:xfrm flipH="1">
            <a:off x="0" y="3372284"/>
            <a:ext cx="9144000" cy="2746375"/>
          </a:xfrm>
          <a:prstGeom prst="rect">
            <a:avLst/>
          </a:prstGeom>
        </p:spPr>
      </p:pic>
      <p:sp>
        <p:nvSpPr>
          <p:cNvPr id="9" name="Slide Number Placeholder 5"/>
          <p:cNvSpPr>
            <a:spLocks noGrp="1"/>
          </p:cNvSpPr>
          <p:nvPr>
            <p:ph type="sldNum" sz="quarter" idx="4"/>
          </p:nvPr>
        </p:nvSpPr>
        <p:spPr>
          <a:xfrm>
            <a:off x="11260679" y="7980186"/>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2" name="Title 1"/>
          <p:cNvSpPr>
            <a:spLocks noGrp="1"/>
          </p:cNvSpPr>
          <p:nvPr>
            <p:ph type="title" hasCustomPrompt="1"/>
          </p:nvPr>
        </p:nvSpPr>
        <p:spPr>
          <a:xfrm rot="484062">
            <a:off x="2219777" y="4494114"/>
            <a:ext cx="7239000" cy="1143000"/>
          </a:xfrm>
          <a:prstGeom prst="rect">
            <a:avLst/>
          </a:prstGeom>
        </p:spPr>
        <p:txBody>
          <a:bodyPr vert="horz" anchor="ctr"/>
          <a:lstStyle>
            <a:lvl1pPr>
              <a:defRPr sz="5400" b="0">
                <a:solidFill>
                  <a:schemeClr val="bg1"/>
                </a:solidFill>
              </a:defRPr>
            </a:lvl1pPr>
          </a:lstStyle>
          <a:p>
            <a:r>
              <a:rPr lang="en-US" dirty="0" smtClean="0"/>
              <a:t>SECTION TITLE</a:t>
            </a:r>
            <a:endParaRPr lang="en-US" dirty="0"/>
          </a:p>
        </p:txBody>
      </p:sp>
      <p:grpSp>
        <p:nvGrpSpPr>
          <p:cNvPr id="3" name="Group 12"/>
          <p:cNvGrpSpPr/>
          <p:nvPr userDrawn="1"/>
        </p:nvGrpSpPr>
        <p:grpSpPr>
          <a:xfrm rot="484062">
            <a:off x="2396867" y="4049083"/>
            <a:ext cx="2337731" cy="349677"/>
            <a:chOff x="433290" y="4085814"/>
            <a:chExt cx="1968607" cy="294463"/>
          </a:xfrm>
        </p:grpSpPr>
        <p:pic>
          <p:nvPicPr>
            <p:cNvPr id="14" name="Picture 15" descr="gmaeslogo.png"/>
            <p:cNvPicPr>
              <a:picLocks noChangeAspect="1"/>
            </p:cNvPicPr>
            <p:nvPr/>
          </p:nvPicPr>
          <p:blipFill>
            <a:blip r:embed="rId3">
              <a:lum bright="100000"/>
            </a:blip>
            <a:srcRect l="14210" t="-5129"/>
            <a:stretch>
              <a:fillRect/>
            </a:stretch>
          </p:blipFill>
          <p:spPr bwMode="auto">
            <a:xfrm>
              <a:off x="708605" y="4085814"/>
              <a:ext cx="1693292" cy="277837"/>
            </a:xfrm>
            <a:prstGeom prst="rect">
              <a:avLst/>
            </a:prstGeom>
            <a:noFill/>
            <a:ln w="9525">
              <a:noFill/>
              <a:miter lim="800000"/>
              <a:headEnd/>
              <a:tailEnd/>
            </a:ln>
          </p:spPr>
        </p:pic>
        <p:pic>
          <p:nvPicPr>
            <p:cNvPr id="15" name="Picture 15" descr="gmaeslogo.png"/>
            <p:cNvPicPr>
              <a:picLocks noChangeAspect="1"/>
            </p:cNvPicPr>
            <p:nvPr/>
          </p:nvPicPr>
          <p:blipFill>
            <a:blip r:embed="rId3">
              <a:lum/>
            </a:blip>
            <a:srcRect r="84652" b="-7823"/>
            <a:stretch>
              <a:fillRect/>
            </a:stretch>
          </p:blipFill>
          <p:spPr bwMode="auto">
            <a:xfrm>
              <a:off x="433290" y="4095320"/>
              <a:ext cx="302925" cy="284957"/>
            </a:xfrm>
            <a:prstGeom prst="rect">
              <a:avLst/>
            </a:prstGeom>
            <a:noFill/>
            <a:ln w="9525">
              <a:noFill/>
              <a:miter lim="800000"/>
              <a:headEnd/>
              <a:tailEnd/>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pic>
        <p:nvPicPr>
          <p:cNvPr id="7" name="Picture 6" descr="GS-E3-P2.png"/>
          <p:cNvPicPr>
            <a:picLocks noChangeAspect="1"/>
          </p:cNvPicPr>
          <p:nvPr userDrawn="1"/>
        </p:nvPicPr>
        <p:blipFill>
          <a:blip r:embed="rId2"/>
          <a:stretch>
            <a:fillRect/>
          </a:stretch>
        </p:blipFill>
        <p:spPr>
          <a:xfrm>
            <a:off x="1512456" y="2306535"/>
            <a:ext cx="6119091" cy="1761363"/>
          </a:xfrm>
          <a:prstGeom prst="rect">
            <a:avLst/>
          </a:prstGeom>
        </p:spPr>
      </p:pic>
      <p:sp>
        <p:nvSpPr>
          <p:cNvPr id="9" name="Slide Number Placeholder 5"/>
          <p:cNvSpPr>
            <a:spLocks noGrp="1"/>
          </p:cNvSpPr>
          <p:nvPr>
            <p:ph type="sldNum" sz="quarter" idx="4"/>
          </p:nvPr>
        </p:nvSpPr>
        <p:spPr>
          <a:xfrm>
            <a:off x="11768674" y="7980186"/>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12" name="Title 1"/>
          <p:cNvSpPr>
            <a:spLocks noGrp="1"/>
          </p:cNvSpPr>
          <p:nvPr>
            <p:ph type="title" hasCustomPrompt="1"/>
          </p:nvPr>
        </p:nvSpPr>
        <p:spPr>
          <a:xfrm>
            <a:off x="3251207" y="2531483"/>
            <a:ext cx="5215467" cy="1143000"/>
          </a:xfrm>
          <a:prstGeom prst="rect">
            <a:avLst/>
          </a:prstGeom>
        </p:spPr>
        <p:txBody>
          <a:bodyPr vert="horz" anchor="ctr"/>
          <a:lstStyle>
            <a:lvl1pPr>
              <a:defRPr sz="4000" b="0" cap="all" baseline="0">
                <a:solidFill>
                  <a:schemeClr val="tx1">
                    <a:lumMod val="65000"/>
                    <a:lumOff val="35000"/>
                  </a:schemeClr>
                </a:solidFill>
              </a:defRPr>
            </a:lvl1pPr>
          </a:lstStyle>
          <a:p>
            <a:r>
              <a:rPr lang="en-US" dirty="0" smtClean="0"/>
              <a:t>Slide headline</a:t>
            </a:r>
            <a:endParaRPr lang="en-US" dirty="0"/>
          </a:p>
        </p:txBody>
      </p:sp>
      <p:sp>
        <p:nvSpPr>
          <p:cNvPr id="13" name="Text Placeholder 24"/>
          <p:cNvSpPr>
            <a:spLocks noGrp="1"/>
          </p:cNvSpPr>
          <p:nvPr>
            <p:ph type="body" sz="quarter" idx="14"/>
          </p:nvPr>
        </p:nvSpPr>
        <p:spPr>
          <a:xfrm>
            <a:off x="3251212" y="4000320"/>
            <a:ext cx="5206996" cy="2009424"/>
          </a:xfrm>
          <a:prstGeom prst="rect">
            <a:avLst/>
          </a:prstGeom>
        </p:spPr>
        <p:txBody>
          <a:bodyPr vert="horz"/>
          <a:lstStyle>
            <a:lvl1pPr>
              <a:buClr>
                <a:schemeClr val="bg1"/>
              </a:buClr>
              <a:buFont typeface="Arial"/>
              <a:buChar char="•"/>
              <a:defRPr sz="1200">
                <a:solidFill>
                  <a:srgbClr val="FFFFFF"/>
                </a:solidFill>
              </a:defRPr>
            </a:lvl1pPr>
            <a:lvl2pPr>
              <a:buClr>
                <a:schemeClr val="bg1"/>
              </a:buClr>
              <a:buFont typeface="Arial"/>
              <a:buChar char="•"/>
              <a:defRPr sz="1200">
                <a:solidFill>
                  <a:srgbClr val="FFFFFF"/>
                </a:solidFill>
              </a:defRPr>
            </a:lvl2pPr>
            <a:lvl3pPr>
              <a:buClr>
                <a:schemeClr val="bg1"/>
              </a:buClr>
              <a:buFont typeface="Arial"/>
              <a:buChar char="•"/>
              <a:defRPr sz="1200">
                <a:solidFill>
                  <a:srgbClr val="FFFFFF"/>
                </a:solidFill>
              </a:defRPr>
            </a:lvl3pPr>
            <a:lvl4pPr>
              <a:buClr>
                <a:schemeClr val="bg1"/>
              </a:buClr>
              <a:buFont typeface="Arial"/>
              <a:buChar char="•"/>
              <a:defRPr sz="1200">
                <a:solidFill>
                  <a:srgbClr val="FFFFFF"/>
                </a:solidFill>
              </a:defRPr>
            </a:lvl4pPr>
            <a:lvl5pPr>
              <a:buClr>
                <a:schemeClr val="bg1"/>
              </a:buClr>
              <a:buFont typeface="Arial"/>
              <a:buChar char="•"/>
              <a:defRPr sz="12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15"/>
          <p:cNvSpPr>
            <a:spLocks noGrp="1"/>
          </p:cNvSpPr>
          <p:nvPr>
            <p:ph type="pic" sz="quarter" idx="12"/>
          </p:nvPr>
        </p:nvSpPr>
        <p:spPr>
          <a:xfrm>
            <a:off x="0" y="0"/>
            <a:ext cx="9144000" cy="6465455"/>
          </a:xfrm>
          <a:prstGeom prst="rect">
            <a:avLst/>
          </a:prstGeom>
        </p:spPr>
        <p:txBody>
          <a:bodyPr vert="horz"/>
          <a:lstStyle/>
          <a:p>
            <a:endParaRPr lang="en-US" dirty="0"/>
          </a:p>
        </p:txBody>
      </p:sp>
      <p:pic>
        <p:nvPicPr>
          <p:cNvPr id="7" name="Picture 6" descr="GS-E3-P2.png"/>
          <p:cNvPicPr>
            <a:picLocks noChangeAspect="1"/>
          </p:cNvPicPr>
          <p:nvPr userDrawn="1"/>
        </p:nvPicPr>
        <p:blipFill>
          <a:blip r:embed="rId2"/>
          <a:stretch>
            <a:fillRect/>
          </a:stretch>
        </p:blipFill>
        <p:spPr>
          <a:xfrm flipH="1">
            <a:off x="1073729" y="2283444"/>
            <a:ext cx="6119091" cy="1761363"/>
          </a:xfrm>
          <a:prstGeom prst="rect">
            <a:avLst/>
          </a:prstGeom>
        </p:spPr>
      </p:pic>
      <p:sp>
        <p:nvSpPr>
          <p:cNvPr id="9" name="Slide Number Placeholder 5"/>
          <p:cNvSpPr>
            <a:spLocks noGrp="1"/>
          </p:cNvSpPr>
          <p:nvPr>
            <p:ph type="sldNum" sz="quarter" idx="4"/>
          </p:nvPr>
        </p:nvSpPr>
        <p:spPr>
          <a:xfrm>
            <a:off x="8805333" y="7980186"/>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sp>
        <p:nvSpPr>
          <p:cNvPr id="12" name="Title 1"/>
          <p:cNvSpPr>
            <a:spLocks noGrp="1"/>
          </p:cNvSpPr>
          <p:nvPr>
            <p:ph type="title" hasCustomPrompt="1"/>
          </p:nvPr>
        </p:nvSpPr>
        <p:spPr>
          <a:xfrm>
            <a:off x="287866" y="2531483"/>
            <a:ext cx="5215467" cy="1143000"/>
          </a:xfrm>
          <a:prstGeom prst="rect">
            <a:avLst/>
          </a:prstGeom>
        </p:spPr>
        <p:txBody>
          <a:bodyPr vert="horz" anchor="ctr"/>
          <a:lstStyle>
            <a:lvl1pPr algn="r">
              <a:defRPr sz="4000" b="0" cap="all" baseline="0">
                <a:solidFill>
                  <a:srgbClr val="595959"/>
                </a:solidFill>
              </a:defRPr>
            </a:lvl1pPr>
          </a:lstStyle>
          <a:p>
            <a:r>
              <a:rPr lang="en-US" dirty="0" smtClean="0"/>
              <a:t>Slide headline</a:t>
            </a:r>
            <a:endParaRPr lang="en-US" dirty="0"/>
          </a:p>
        </p:txBody>
      </p:sp>
      <p:sp>
        <p:nvSpPr>
          <p:cNvPr id="13" name="Text Placeholder 24"/>
          <p:cNvSpPr>
            <a:spLocks noGrp="1"/>
          </p:cNvSpPr>
          <p:nvPr>
            <p:ph type="body" sz="quarter" idx="14"/>
          </p:nvPr>
        </p:nvSpPr>
        <p:spPr>
          <a:xfrm>
            <a:off x="287871" y="3907955"/>
            <a:ext cx="5206996" cy="2009424"/>
          </a:xfrm>
          <a:prstGeom prst="rect">
            <a:avLst/>
          </a:prstGeom>
        </p:spPr>
        <p:txBody>
          <a:bodyPr vert="horz"/>
          <a:lstStyle>
            <a:lvl1pPr algn="r">
              <a:buClr>
                <a:schemeClr val="bg1"/>
              </a:buClr>
              <a:buFont typeface="Arial"/>
              <a:buChar char="•"/>
              <a:defRPr sz="1200">
                <a:solidFill>
                  <a:schemeClr val="bg1"/>
                </a:solidFill>
              </a:defRPr>
            </a:lvl1pPr>
            <a:lvl2pPr algn="r">
              <a:buClr>
                <a:schemeClr val="bg1"/>
              </a:buClr>
              <a:buFont typeface="Arial"/>
              <a:buChar char="•"/>
              <a:defRPr sz="1200">
                <a:solidFill>
                  <a:schemeClr val="bg1"/>
                </a:solidFill>
              </a:defRPr>
            </a:lvl2pPr>
            <a:lvl3pPr algn="r">
              <a:buClr>
                <a:schemeClr val="bg1"/>
              </a:buClr>
              <a:buFont typeface="Arial"/>
              <a:buChar char="•"/>
              <a:defRPr sz="1200">
                <a:solidFill>
                  <a:schemeClr val="bg1"/>
                </a:solidFill>
              </a:defRPr>
            </a:lvl3pPr>
            <a:lvl4pPr algn="r">
              <a:buClr>
                <a:schemeClr val="bg1"/>
              </a:buClr>
              <a:buFont typeface="Arial"/>
              <a:buChar char="•"/>
              <a:defRPr sz="1200">
                <a:solidFill>
                  <a:schemeClr val="bg1"/>
                </a:solidFill>
              </a:defRPr>
            </a:lvl4pPr>
            <a:lvl5pPr algn="r">
              <a:buClr>
                <a:schemeClr val="bg1"/>
              </a:buClr>
              <a:buFont typeface="Arial"/>
              <a:buChar char="•"/>
              <a:defRPr sz="1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5" name="Picture 14" descr="GS-E3-DeckD1.png"/>
          <p:cNvPicPr>
            <a:picLocks noChangeAspect="1"/>
          </p:cNvPicPr>
          <p:nvPr userDrawn="1"/>
        </p:nvPicPr>
        <p:blipFill>
          <a:blip r:embed="rId2"/>
          <a:stretch>
            <a:fillRect/>
          </a:stretch>
        </p:blipFill>
        <p:spPr>
          <a:xfrm>
            <a:off x="2078615" y="-147212"/>
            <a:ext cx="9144000" cy="1336675"/>
          </a:xfrm>
          <a:prstGeom prst="rect">
            <a:avLst/>
          </a:prstGeom>
        </p:spPr>
      </p:pic>
      <p:sp>
        <p:nvSpPr>
          <p:cNvPr id="6" name="Content Placeholder 2"/>
          <p:cNvSpPr txBox="1">
            <a:spLocks/>
          </p:cNvSpPr>
          <p:nvPr userDrawn="1"/>
        </p:nvSpPr>
        <p:spPr>
          <a:xfrm>
            <a:off x="475767" y="1590675"/>
            <a:ext cx="8534400" cy="4843464"/>
          </a:xfrm>
          <a:prstGeom prst="rect">
            <a:avLst/>
          </a:prstGeom>
        </p:spPr>
        <p:txBody>
          <a:bodyPr vert="horz" lIns="91440" tIns="45720" rIns="91440" bIns="45720" rtlCol="0">
            <a:normAutofit/>
          </a:bodyPr>
          <a:lstStyle/>
          <a:p>
            <a:pPr marL="171450" marR="0" lvl="0" indent="-171450" algn="l" defTabSz="457200" rtl="0" eaLnBrk="1" fontAlgn="base" latinLnBrk="0" hangingPunct="1">
              <a:lnSpc>
                <a:spcPct val="100000"/>
              </a:lnSpc>
              <a:spcBef>
                <a:spcPct val="20000"/>
              </a:spcBef>
              <a:spcAft>
                <a:spcPct val="0"/>
              </a:spcAft>
              <a:buClr>
                <a:srgbClr val="C00000"/>
              </a:buClr>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
        <p:nvSpPr>
          <p:cNvPr id="2" name="Title 1"/>
          <p:cNvSpPr>
            <a:spLocks noGrp="1"/>
          </p:cNvSpPr>
          <p:nvPr>
            <p:ph type="title" hasCustomPrompt="1"/>
          </p:nvPr>
        </p:nvSpPr>
        <p:spPr>
          <a:xfrm>
            <a:off x="216048" y="481956"/>
            <a:ext cx="7780867" cy="1143000"/>
          </a:xfrm>
          <a:prstGeom prst="rect">
            <a:avLst/>
          </a:prstGeom>
        </p:spPr>
        <p:txBody>
          <a:bodyPr vert="horz" anchor="ctr"/>
          <a:lstStyle>
            <a:lvl1pPr>
              <a:defRPr sz="5000" b="1" baseline="0">
                <a:solidFill>
                  <a:srgbClr val="262626"/>
                </a:solidFill>
              </a:defRPr>
            </a:lvl1pPr>
          </a:lstStyle>
          <a:p>
            <a:r>
              <a:rPr lang="en-US" dirty="0" smtClean="0"/>
              <a:t>SLIDE HEADLINE</a:t>
            </a:r>
            <a:endParaRPr lang="en-US" dirty="0"/>
          </a:p>
        </p:txBody>
      </p:sp>
      <p:sp>
        <p:nvSpPr>
          <p:cNvPr id="21" name="Picture Placeholder 20"/>
          <p:cNvSpPr>
            <a:spLocks noGrp="1"/>
          </p:cNvSpPr>
          <p:nvPr>
            <p:ph type="pic" sz="quarter" idx="12"/>
          </p:nvPr>
        </p:nvSpPr>
        <p:spPr>
          <a:xfrm>
            <a:off x="0" y="1475154"/>
            <a:ext cx="6138863" cy="4944207"/>
          </a:xfrm>
          <a:prstGeom prst="rect">
            <a:avLst/>
          </a:prstGeom>
        </p:spPr>
        <p:txBody>
          <a:bodyPr vert="horz"/>
          <a:lstStyle/>
          <a:p>
            <a:endParaRPr lang="en-US" dirty="0"/>
          </a:p>
        </p:txBody>
      </p:sp>
      <p:sp>
        <p:nvSpPr>
          <p:cNvPr id="25" name="Text Placeholder 24"/>
          <p:cNvSpPr>
            <a:spLocks noGrp="1"/>
          </p:cNvSpPr>
          <p:nvPr>
            <p:ph type="body" sz="quarter" idx="14"/>
          </p:nvPr>
        </p:nvSpPr>
        <p:spPr>
          <a:xfrm>
            <a:off x="6358468" y="3485440"/>
            <a:ext cx="2785533" cy="1513417"/>
          </a:xfrm>
          <a:prstGeom prst="rect">
            <a:avLst/>
          </a:prstGeom>
        </p:spPr>
        <p:txBody>
          <a:bodyPr vert="horz"/>
          <a:lstStyle>
            <a:lvl1pPr>
              <a:buFontTx/>
              <a:buNone/>
              <a:defRPr sz="1200">
                <a:solidFill>
                  <a:srgbClr val="595959"/>
                </a:solidFill>
              </a:defRPr>
            </a:lvl1pPr>
            <a:lvl2pPr>
              <a:buFontTx/>
              <a:buNone/>
              <a:defRPr sz="1200">
                <a:solidFill>
                  <a:srgbClr val="595959"/>
                </a:solidFill>
              </a:defRPr>
            </a:lvl2pPr>
            <a:lvl3pPr>
              <a:buFontTx/>
              <a:buNone/>
              <a:defRPr sz="1200">
                <a:solidFill>
                  <a:srgbClr val="595959"/>
                </a:solidFill>
              </a:defRPr>
            </a:lvl3pPr>
            <a:lvl4pPr>
              <a:buFontTx/>
              <a:buNone/>
              <a:defRPr sz="1200">
                <a:solidFill>
                  <a:srgbClr val="595959"/>
                </a:solidFill>
              </a:defRPr>
            </a:lvl4pPr>
            <a:lvl5pPr>
              <a:buFontTx/>
              <a:buNone/>
              <a:defRPr sz="1200">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Text Placeholder 26"/>
          <p:cNvSpPr>
            <a:spLocks noGrp="1"/>
          </p:cNvSpPr>
          <p:nvPr>
            <p:ph type="body" sz="quarter" idx="15" hasCustomPrompt="1"/>
          </p:nvPr>
        </p:nvSpPr>
        <p:spPr>
          <a:xfrm>
            <a:off x="6349471" y="5330474"/>
            <a:ext cx="2794529" cy="395816"/>
          </a:xfrm>
          <a:prstGeom prst="rect">
            <a:avLst/>
          </a:prstGeom>
        </p:spPr>
        <p:txBody>
          <a:bodyPr vert="horz"/>
          <a:lstStyle>
            <a:lvl1pPr>
              <a:buFontTx/>
              <a:buNone/>
              <a:defRPr sz="700" cap="all">
                <a:solidFill>
                  <a:srgbClr val="595959"/>
                </a:solidFill>
              </a:defRPr>
            </a:lvl1pPr>
            <a:lvl2pPr>
              <a:buFontTx/>
              <a:buNone/>
              <a:defRPr sz="700" cap="all">
                <a:solidFill>
                  <a:srgbClr val="FFFFFF"/>
                </a:solidFill>
              </a:defRPr>
            </a:lvl2pPr>
            <a:lvl3pPr>
              <a:buFontTx/>
              <a:buNone/>
              <a:defRPr sz="700" cap="all">
                <a:solidFill>
                  <a:srgbClr val="FFFFFF"/>
                </a:solidFill>
              </a:defRPr>
            </a:lvl3pPr>
            <a:lvl4pPr>
              <a:buFontTx/>
              <a:buNone/>
              <a:defRPr sz="700" cap="all">
                <a:solidFill>
                  <a:srgbClr val="FFFFFF"/>
                </a:solidFill>
              </a:defRPr>
            </a:lvl4pPr>
            <a:lvl5pPr>
              <a:buFontTx/>
              <a:buNone/>
              <a:defRPr sz="700" cap="all">
                <a:solidFill>
                  <a:srgbClr val="FFFFFF"/>
                </a:solidFill>
              </a:defRPr>
            </a:lvl5pPr>
          </a:lstStyle>
          <a:p>
            <a:pPr lvl="0"/>
            <a:r>
              <a:rPr lang="en-US" dirty="0" smtClean="0"/>
              <a:t>(SOURCE/FOOTNOTE AREA)</a:t>
            </a:r>
          </a:p>
        </p:txBody>
      </p:sp>
      <p:sp>
        <p:nvSpPr>
          <p:cNvPr id="16" name="Text Placeholder 15"/>
          <p:cNvSpPr>
            <a:spLocks noGrp="1"/>
          </p:cNvSpPr>
          <p:nvPr>
            <p:ph type="body" sz="quarter" idx="16" hasCustomPrompt="1"/>
          </p:nvPr>
        </p:nvSpPr>
        <p:spPr>
          <a:xfrm>
            <a:off x="6350000" y="2455333"/>
            <a:ext cx="2794000" cy="1026584"/>
          </a:xfrm>
          <a:prstGeom prst="rect">
            <a:avLst/>
          </a:prstGeom>
        </p:spPr>
        <p:txBody>
          <a:bodyPr vert="horz"/>
          <a:lstStyle>
            <a:lvl1pPr>
              <a:buNone/>
              <a:defRPr sz="4400" b="1">
                <a:solidFill>
                  <a:srgbClr val="FF6600"/>
                </a:solidFill>
              </a:defRPr>
            </a:lvl1pPr>
          </a:lstStyle>
          <a:p>
            <a:pPr lvl="0"/>
            <a:r>
              <a:rPr lang="en-US" dirty="0" smtClean="0"/>
              <a:t>00%</a:t>
            </a:r>
            <a:endParaRPr lang="en-US" dirty="0"/>
          </a:p>
        </p:txBody>
      </p:sp>
      <p:sp>
        <p:nvSpPr>
          <p:cNvPr id="17" name="Slide Number Placeholder 5"/>
          <p:cNvSpPr>
            <a:spLocks noGrp="1"/>
          </p:cNvSpPr>
          <p:nvPr>
            <p:ph type="sldNum" sz="quarter" idx="4"/>
          </p:nvPr>
        </p:nvSpPr>
        <p:spPr>
          <a:xfrm>
            <a:off x="8805333" y="6473119"/>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fld id="{0515FA24-E6B7-4FB8-BFC0-36DE90ACB103}" type="slidenum">
              <a:rPr lang="en-US" smtClean="0"/>
              <a:pPr/>
              <a:t>‹#›</a:t>
            </a:fld>
            <a:endParaRPr lang="en-US" dirty="0"/>
          </a:p>
        </p:txBody>
      </p:sp>
      <p:pic>
        <p:nvPicPr>
          <p:cNvPr id="18" name="Picture 17" descr="gs.png"/>
          <p:cNvPicPr>
            <a:picLocks noChangeAspect="1"/>
          </p:cNvPicPr>
          <p:nvPr userDrawn="1"/>
        </p:nvPicPr>
        <p:blipFill>
          <a:blip r:embed="rId3"/>
          <a:stretch>
            <a:fillRect/>
          </a:stretch>
        </p:blipFill>
        <p:spPr>
          <a:xfrm>
            <a:off x="266367" y="213919"/>
            <a:ext cx="1767065" cy="2862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5"/>
          <p:cNvSpPr txBox="1">
            <a:spLocks/>
          </p:cNvSpPr>
          <p:nvPr userDrawn="1"/>
        </p:nvSpPr>
        <p:spPr>
          <a:xfrm>
            <a:off x="8813800" y="4778375"/>
            <a:ext cx="2133600" cy="365125"/>
          </a:xfrm>
          <a:prstGeom prst="rect">
            <a:avLst/>
          </a:prstGeom>
        </p:spPr>
        <p:txBody>
          <a:bodyPr vert="horz" wrap="square" lIns="91440" tIns="45720" rIns="91440" bIns="45720" numCol="1" anchor="ctr" anchorCtr="0" compatLnSpc="1">
            <a:prstTxWarp prst="textNoShape">
              <a:avLst/>
            </a:prstTxWarp>
          </a:bodyPr>
          <a:lstStyle>
            <a:lvl1pPr>
              <a:defRPr sz="800">
                <a:solidFill>
                  <a:schemeClr val="bg1"/>
                </a:solidFill>
                <a:latin typeface="+mj-lt"/>
                <a:cs typeface="Arial"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515FA24-E6B7-4FB8-BFC0-36DE90ACB103}" type="slidenum">
              <a:rPr kumimoji="0" lang="en-US" sz="800" b="0" i="0" u="none" strike="noStrike" kern="1200" cap="none" spc="0" normalizeH="0" baseline="0" noProof="0" smtClean="0">
                <a:ln>
                  <a:noFill/>
                </a:ln>
                <a:solidFill>
                  <a:schemeClr val="bg1"/>
                </a:solidFill>
                <a:effectLst/>
                <a:uLnTx/>
                <a:uFillTx/>
                <a:latin typeface="+mj-lt"/>
                <a:ea typeface="ＭＳ Ｐゴシック" charset="-128"/>
                <a:cs typeface="Arial" charset="0"/>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chemeClr val="bg1"/>
              </a:solidFill>
              <a:effectLst/>
              <a:uLnTx/>
              <a:uFillTx/>
              <a:latin typeface="+mj-lt"/>
              <a:ea typeface="ＭＳ Ｐゴシック" charset="-128"/>
              <a:cs typeface="Arial" charset="0"/>
            </a:endParaRPr>
          </a:p>
        </p:txBody>
      </p:sp>
      <p:pic>
        <p:nvPicPr>
          <p:cNvPr id="10" name="Picture 9" descr="GS-E3-DeckBG.png"/>
          <p:cNvPicPr>
            <a:picLocks noChangeAspect="1"/>
          </p:cNvPicPr>
          <p:nvPr userDrawn="1"/>
        </p:nvPicPr>
        <p:blipFill>
          <a:blip r:embed="rId26"/>
          <a:stretch>
            <a:fillRect/>
          </a:stretch>
        </p:blipFill>
        <p:spPr>
          <a:xfrm>
            <a:off x="-12697" y="6448024"/>
            <a:ext cx="9169394" cy="434018"/>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64" r:id="rId2"/>
    <p:sldLayoutId id="2147483863" r:id="rId3"/>
    <p:sldLayoutId id="2147483845" r:id="rId4"/>
    <p:sldLayoutId id="2147483854" r:id="rId5"/>
    <p:sldLayoutId id="2147483855" r:id="rId6"/>
    <p:sldLayoutId id="2147483857" r:id="rId7"/>
    <p:sldLayoutId id="2147483856" r:id="rId8"/>
    <p:sldLayoutId id="2147483842" r:id="rId9"/>
    <p:sldLayoutId id="2147483858" r:id="rId10"/>
    <p:sldLayoutId id="2147483849" r:id="rId11"/>
    <p:sldLayoutId id="2147483859" r:id="rId12"/>
    <p:sldLayoutId id="2147483850" r:id="rId13"/>
    <p:sldLayoutId id="2147483860" r:id="rId14"/>
    <p:sldLayoutId id="2147483852" r:id="rId15"/>
    <p:sldLayoutId id="2147483862" r:id="rId16"/>
    <p:sldLayoutId id="2147483843" r:id="rId17"/>
    <p:sldLayoutId id="2147483853" r:id="rId18"/>
    <p:sldLayoutId id="2147483844" r:id="rId19"/>
    <p:sldLayoutId id="2147483846" r:id="rId20"/>
    <p:sldLayoutId id="2147483847" r:id="rId21"/>
    <p:sldLayoutId id="2147483848" r:id="rId22"/>
    <p:sldLayoutId id="2147483867" r:id="rId23"/>
    <p:sldLayoutId id="2147483868" r:id="rId24"/>
  </p:sldLayoutIdLst>
  <p:timing>
    <p:tnLst>
      <p:par>
        <p:cTn id="1" dur="indefinite" restart="never" nodeType="tmRoot"/>
      </p:par>
    </p:tnLst>
  </p:timing>
  <p:hf hdr="0" ftr="0" dt="0"/>
  <p:txStyles>
    <p:titleStyle>
      <a:lvl1pPr algn="l" defTabSz="457200" rtl="0" fontAlgn="base">
        <a:spcBef>
          <a:spcPct val="0"/>
        </a:spcBef>
        <a:spcAft>
          <a:spcPct val="0"/>
        </a:spcAft>
        <a:defRPr sz="3600" b="1" kern="1200">
          <a:solidFill>
            <a:schemeClr val="tx1"/>
          </a:solidFill>
          <a:latin typeface="+mj-lt"/>
          <a:ea typeface="ＭＳ Ｐゴシック" charset="-128"/>
          <a:cs typeface="+mj-cs"/>
        </a:defRPr>
      </a:lvl1pPr>
      <a:lvl2pPr algn="l" defTabSz="457200" rtl="0" fontAlgn="base">
        <a:spcBef>
          <a:spcPct val="0"/>
        </a:spcBef>
        <a:spcAft>
          <a:spcPct val="0"/>
        </a:spcAft>
        <a:defRPr sz="3600" b="1">
          <a:solidFill>
            <a:schemeClr val="tx1"/>
          </a:solidFill>
          <a:latin typeface="Arial" charset="0"/>
          <a:ea typeface="ＭＳ Ｐゴシック" charset="-128"/>
        </a:defRPr>
      </a:lvl2pPr>
      <a:lvl3pPr algn="l" defTabSz="457200" rtl="0" fontAlgn="base">
        <a:spcBef>
          <a:spcPct val="0"/>
        </a:spcBef>
        <a:spcAft>
          <a:spcPct val="0"/>
        </a:spcAft>
        <a:defRPr sz="3600" b="1">
          <a:solidFill>
            <a:schemeClr val="tx1"/>
          </a:solidFill>
          <a:latin typeface="Arial" charset="0"/>
          <a:ea typeface="ＭＳ Ｐゴシック" charset="-128"/>
        </a:defRPr>
      </a:lvl3pPr>
      <a:lvl4pPr algn="l" defTabSz="457200" rtl="0" fontAlgn="base">
        <a:spcBef>
          <a:spcPct val="0"/>
        </a:spcBef>
        <a:spcAft>
          <a:spcPct val="0"/>
        </a:spcAft>
        <a:defRPr sz="3600" b="1">
          <a:solidFill>
            <a:schemeClr val="tx1"/>
          </a:solidFill>
          <a:latin typeface="Arial" charset="0"/>
          <a:ea typeface="ＭＳ Ｐゴシック" charset="-128"/>
        </a:defRPr>
      </a:lvl4pPr>
      <a:lvl5pPr algn="l" defTabSz="457200" rtl="0" fontAlgn="base">
        <a:spcBef>
          <a:spcPct val="0"/>
        </a:spcBef>
        <a:spcAft>
          <a:spcPct val="0"/>
        </a:spcAft>
        <a:defRPr sz="3600" b="1">
          <a:solidFill>
            <a:schemeClr val="tx1"/>
          </a:solidFill>
          <a:latin typeface="Arial" charset="0"/>
          <a:ea typeface="ＭＳ Ｐゴシック" charset="-128"/>
        </a:defRPr>
      </a:lvl5pPr>
      <a:lvl6pPr marL="457200" algn="l" defTabSz="457200" rtl="0" fontAlgn="base">
        <a:spcBef>
          <a:spcPct val="0"/>
        </a:spcBef>
        <a:spcAft>
          <a:spcPct val="0"/>
        </a:spcAft>
        <a:defRPr sz="3600" b="1">
          <a:solidFill>
            <a:schemeClr val="tx1"/>
          </a:solidFill>
          <a:latin typeface="Arial" charset="0"/>
          <a:ea typeface="ＭＳ Ｐゴシック" charset="-128"/>
        </a:defRPr>
      </a:lvl6pPr>
      <a:lvl7pPr marL="914400" algn="l" defTabSz="457200" rtl="0" fontAlgn="base">
        <a:spcBef>
          <a:spcPct val="0"/>
        </a:spcBef>
        <a:spcAft>
          <a:spcPct val="0"/>
        </a:spcAft>
        <a:defRPr sz="3600" b="1">
          <a:solidFill>
            <a:schemeClr val="tx1"/>
          </a:solidFill>
          <a:latin typeface="Arial" charset="0"/>
          <a:ea typeface="ＭＳ Ｐゴシック" charset="-128"/>
        </a:defRPr>
      </a:lvl7pPr>
      <a:lvl8pPr marL="1371600" algn="l" defTabSz="457200" rtl="0" fontAlgn="base">
        <a:spcBef>
          <a:spcPct val="0"/>
        </a:spcBef>
        <a:spcAft>
          <a:spcPct val="0"/>
        </a:spcAft>
        <a:defRPr sz="3600" b="1">
          <a:solidFill>
            <a:schemeClr val="tx1"/>
          </a:solidFill>
          <a:latin typeface="Arial" charset="0"/>
          <a:ea typeface="ＭＳ Ｐゴシック" charset="-128"/>
        </a:defRPr>
      </a:lvl8pPr>
      <a:lvl9pPr marL="1828800" algn="l" defTabSz="457200" rtl="0" fontAlgn="base">
        <a:spcBef>
          <a:spcPct val="0"/>
        </a:spcBef>
        <a:spcAft>
          <a:spcPct val="0"/>
        </a:spcAft>
        <a:defRPr sz="3600" b="1">
          <a:solidFill>
            <a:schemeClr val="tx1"/>
          </a:solidFill>
          <a:latin typeface="Arial" charset="0"/>
          <a:ea typeface="ＭＳ Ｐゴシック" charset="-128"/>
        </a:defRPr>
      </a:lvl9pPr>
    </p:titleStyle>
    <p:bodyStyle>
      <a:lvl1pPr marL="173038" indent="-173038" algn="l" defTabSz="457200" rtl="0" fontAlgn="base">
        <a:spcBef>
          <a:spcPct val="20000"/>
        </a:spcBef>
        <a:spcAft>
          <a:spcPct val="0"/>
        </a:spcAft>
        <a:buClr>
          <a:srgbClr val="C00000"/>
        </a:buClr>
        <a:buFont typeface="Arial" pitchFamily="34" charset="0"/>
        <a:buChar char="•"/>
        <a:defRPr sz="1600" kern="1200">
          <a:solidFill>
            <a:schemeClr val="tx1"/>
          </a:solidFill>
          <a:latin typeface="+mn-lt"/>
          <a:ea typeface="ＭＳ Ｐゴシック" charset="-128"/>
          <a:cs typeface="+mn-cs"/>
        </a:defRPr>
      </a:lvl1pPr>
      <a:lvl2pPr marL="173038" indent="-173038" algn="l" defTabSz="457200" rtl="0" fontAlgn="base">
        <a:spcBef>
          <a:spcPct val="20000"/>
        </a:spcBef>
        <a:spcAft>
          <a:spcPct val="0"/>
        </a:spcAft>
        <a:buClr>
          <a:srgbClr val="C00000"/>
        </a:buClr>
        <a:buFont typeface="Arial" pitchFamily="34" charset="0"/>
        <a:buChar char="•"/>
        <a:defRPr sz="1600" kern="1200">
          <a:solidFill>
            <a:schemeClr val="tx1"/>
          </a:solidFill>
          <a:latin typeface="+mn-lt"/>
          <a:ea typeface="ＭＳ Ｐゴシック" charset="-128"/>
          <a:cs typeface="+mn-cs"/>
        </a:defRPr>
      </a:lvl2pPr>
      <a:lvl3pPr marL="173038" indent="-173038" algn="l" defTabSz="457200" rtl="0" fontAlgn="base">
        <a:spcBef>
          <a:spcPct val="20000"/>
        </a:spcBef>
        <a:spcAft>
          <a:spcPct val="0"/>
        </a:spcAft>
        <a:buClr>
          <a:srgbClr val="C00000"/>
        </a:buClr>
        <a:buFont typeface="Arial" pitchFamily="34" charset="0"/>
        <a:buChar char="•"/>
        <a:defRPr sz="1600" kern="1200">
          <a:solidFill>
            <a:schemeClr val="tx1"/>
          </a:solidFill>
          <a:latin typeface="+mn-lt"/>
          <a:ea typeface="ＭＳ Ｐゴシック" charset="-128"/>
          <a:cs typeface="+mn-cs"/>
        </a:defRPr>
      </a:lvl3pPr>
      <a:lvl4pPr marL="173038" indent="-173038" algn="l" defTabSz="457200" rtl="0" fontAlgn="base">
        <a:spcBef>
          <a:spcPct val="20000"/>
        </a:spcBef>
        <a:spcAft>
          <a:spcPct val="0"/>
        </a:spcAft>
        <a:buClr>
          <a:srgbClr val="C00000"/>
        </a:buClr>
        <a:buFont typeface="Arial" pitchFamily="34" charset="0"/>
        <a:buChar char="•"/>
        <a:defRPr sz="1600" kern="1200">
          <a:solidFill>
            <a:schemeClr val="tx1"/>
          </a:solidFill>
          <a:latin typeface="+mn-lt"/>
          <a:ea typeface="ＭＳ Ｐゴシック" charset="-128"/>
          <a:cs typeface="+mn-cs"/>
        </a:defRPr>
      </a:lvl4pPr>
      <a:lvl5pPr marL="173038" indent="-173038" algn="l" defTabSz="457200" rtl="0" fontAlgn="base">
        <a:spcBef>
          <a:spcPct val="20000"/>
        </a:spcBef>
        <a:spcAft>
          <a:spcPct val="0"/>
        </a:spcAft>
        <a:buClr>
          <a:srgbClr val="C00000"/>
        </a:buClr>
        <a:buFont typeface="Arial" pitchFamily="34"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80.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81.gi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1.gif"/></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7.jpeg"/><Relationship Id="rId7"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chart" Target="../charts/chart5.xml"/><Relationship Id="rId4" Type="http://schemas.openxmlformats.org/officeDocument/2006/relationships/image" Target="../media/image86.jpe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7.jpeg"/><Relationship Id="rId7" Type="http://schemas.openxmlformats.org/officeDocument/2006/relationships/image" Target="../media/image91.png"/><Relationship Id="rId12"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chart" Target="../charts/chart7.xml"/><Relationship Id="rId11" Type="http://schemas.openxmlformats.org/officeDocument/2006/relationships/image" Target="../media/image89.png"/><Relationship Id="rId5" Type="http://schemas.openxmlformats.org/officeDocument/2006/relationships/chart" Target="../charts/chart6.xml"/><Relationship Id="rId10" Type="http://schemas.openxmlformats.org/officeDocument/2006/relationships/image" Target="../media/image88.jpeg"/><Relationship Id="rId4" Type="http://schemas.openxmlformats.org/officeDocument/2006/relationships/image" Target="../media/image86.jpe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0.png"/><Relationship Id="rId3" Type="http://schemas.openxmlformats.org/officeDocument/2006/relationships/image" Target="../media/image17.jpeg"/><Relationship Id="rId7" Type="http://schemas.openxmlformats.org/officeDocument/2006/relationships/image" Target="../media/image91.png"/><Relationship Id="rId12"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chart" Target="../charts/chart9.xml"/><Relationship Id="rId11" Type="http://schemas.openxmlformats.org/officeDocument/2006/relationships/image" Target="../media/image88.jpeg"/><Relationship Id="rId5" Type="http://schemas.openxmlformats.org/officeDocument/2006/relationships/chart" Target="../charts/chart8.xml"/><Relationship Id="rId10"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3.png"/><Relationship Id="rId14" Type="http://schemas.openxmlformats.org/officeDocument/2006/relationships/chart" Target="../charts/chart10.xml"/></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7.png"/><Relationship Id="rId18" Type="http://schemas.openxmlformats.org/officeDocument/2006/relationships/chart" Target="../charts/chart14.xml"/><Relationship Id="rId3" Type="http://schemas.openxmlformats.org/officeDocument/2006/relationships/image" Target="../media/image17.jpe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chart" Target="../charts/chart13.xml"/><Relationship Id="rId2" Type="http://schemas.openxmlformats.org/officeDocument/2006/relationships/notesSlide" Target="../notesSlides/notesSlide24.xml"/><Relationship Id="rId16"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chart" Target="../charts/chart12.xml"/><Relationship Id="rId11" Type="http://schemas.openxmlformats.org/officeDocument/2006/relationships/image" Target="../media/image95.png"/><Relationship Id="rId5" Type="http://schemas.openxmlformats.org/officeDocument/2006/relationships/chart" Target="../charts/chart11.xml"/><Relationship Id="rId1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6.jpeg"/><Relationship Id="rId9" Type="http://schemas.openxmlformats.org/officeDocument/2006/relationships/image" Target="../media/image94.png"/><Relationship Id="rId1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7.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df"/><Relationship Id="rId7"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7.jpeg"/><Relationship Id="rId7"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7.jpeg"/><Relationship Id="rId7"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chart" Target="../charts/chart17.xml"/><Relationship Id="rId4" Type="http://schemas.openxmlformats.org/officeDocument/2006/relationships/image" Target="../media/image107.png"/><Relationship Id="rId9"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115.png"/><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7.jpeg"/><Relationship Id="rId7" Type="http://schemas.openxmlformats.org/officeDocument/2006/relationships/image" Target="../media/image51.png"/><Relationship Id="rId12"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119.png"/><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image" Target="../media/image114.jpeg"/><Relationship Id="rId9"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24.png"/><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56.png"/><Relationship Id="rId18" Type="http://schemas.openxmlformats.org/officeDocument/2006/relationships/image" Target="../media/image61.jpeg"/><Relationship Id="rId3" Type="http://schemas.openxmlformats.org/officeDocument/2006/relationships/image" Target="../media/image17.jpeg"/><Relationship Id="rId21" Type="http://schemas.openxmlformats.org/officeDocument/2006/relationships/image" Target="../media/image64.jpeg"/><Relationship Id="rId7" Type="http://schemas.openxmlformats.org/officeDocument/2006/relationships/diagramColors" Target="../diagrams/colors1.xml"/><Relationship Id="rId12" Type="http://schemas.openxmlformats.org/officeDocument/2006/relationships/image" Target="../media/image55.png"/><Relationship Id="rId17" Type="http://schemas.openxmlformats.org/officeDocument/2006/relationships/image" Target="../media/image60.jpeg"/><Relationship Id="rId2" Type="http://schemas.openxmlformats.org/officeDocument/2006/relationships/notesSlide" Target="../notesSlides/notesSlide7.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image" Target="../media/image54.png"/><Relationship Id="rId5" Type="http://schemas.openxmlformats.org/officeDocument/2006/relationships/diagramLayout" Target="../diagrams/layout1.xm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diagramData" Target="../diagrams/data1.xml"/><Relationship Id="rId9" Type="http://schemas.openxmlformats.org/officeDocument/2006/relationships/image" Target="../media/image52.jpeg"/><Relationship Id="rId14" Type="http://schemas.openxmlformats.org/officeDocument/2006/relationships/image" Target="../media/image57.png"/><Relationship Id="rId22"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17.jpeg"/><Relationship Id="rId7" Type="http://schemas.openxmlformats.org/officeDocument/2006/relationships/image" Target="../media/image68.jpe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chart" Target="../charts/chart1.xml"/><Relationship Id="rId9"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0515FA24-E6B7-4FB8-BFC0-36DE90ACB103}" type="slidenum">
              <a:rPr lang="en-US" smtClean="0"/>
              <a:pPr/>
              <a:t>1</a:t>
            </a:fld>
            <a:endParaRPr lang="en-US" dirty="0"/>
          </a:p>
        </p:txBody>
      </p:sp>
      <p:sp>
        <p:nvSpPr>
          <p:cNvPr id="10" name="Title 9"/>
          <p:cNvSpPr>
            <a:spLocks noGrp="1"/>
          </p:cNvSpPr>
          <p:nvPr>
            <p:ph type="title"/>
          </p:nvPr>
        </p:nvSpPr>
        <p:spPr/>
        <p:txBody>
          <a:bodyPr/>
          <a:lstStyle/>
          <a:p>
            <a:endParaRPr lang="en-US"/>
          </a:p>
        </p:txBody>
      </p:sp>
      <p:pic>
        <p:nvPicPr>
          <p:cNvPr id="4" name="Picture 3" descr="xbox-one-playstation-4-controllers.jpg"/>
          <p:cNvPicPr>
            <a:picLocks noChangeAspect="1"/>
          </p:cNvPicPr>
          <p:nvPr/>
        </p:nvPicPr>
        <p:blipFill>
          <a:blip r:embed="rId2"/>
          <a:srcRect t="5168"/>
          <a:stretch>
            <a:fillRect/>
          </a:stretch>
        </p:blipFill>
        <p:spPr>
          <a:xfrm>
            <a:off x="0" y="0"/>
            <a:ext cx="9178076" cy="6426200"/>
          </a:xfrm>
          <a:prstGeom prst="rect">
            <a:avLst/>
          </a:prstGeom>
        </p:spPr>
      </p:pic>
      <p:pic>
        <p:nvPicPr>
          <p:cNvPr id="2" name="Picture 1" descr="Giantbomb-logo-transparent.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36780" y="5594742"/>
            <a:ext cx="1066291" cy="749097"/>
          </a:xfrm>
          <a:prstGeom prst="rect">
            <a:avLst/>
          </a:prstGeom>
        </p:spPr>
      </p:pic>
      <p:pic>
        <p:nvPicPr>
          <p:cNvPr id="3" name="Picture 2" descr="gamefaqs-logo-transparent.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117117" y="5921780"/>
            <a:ext cx="1762557" cy="308613"/>
          </a:xfrm>
          <a:prstGeom prst="rect">
            <a:avLst/>
          </a:prstGeom>
        </p:spPr>
      </p:pic>
      <p:pic>
        <p:nvPicPr>
          <p:cNvPr id="5" name="Picture 4" descr="comicvine-logo-transparent.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60177" y="5639145"/>
            <a:ext cx="1455064" cy="766826"/>
          </a:xfrm>
          <a:prstGeom prst="rect">
            <a:avLst/>
          </a:prstGeom>
        </p:spPr>
      </p:pic>
      <p:pic>
        <p:nvPicPr>
          <p:cNvPr id="8" name="Picture 7" descr="Primary-GameSpot-White-Outline-Logo.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85304" y="5794860"/>
            <a:ext cx="1774707" cy="554730"/>
          </a:xfrm>
          <a:prstGeom prst="rect">
            <a:avLst/>
          </a:prstGeom>
        </p:spPr>
      </p:pic>
      <p:pic>
        <p:nvPicPr>
          <p:cNvPr id="9" name="Picture 8" descr="metacritic-logo-transparent.png"/>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172347" y="5798998"/>
            <a:ext cx="1903935" cy="429056"/>
          </a:xfrm>
          <a:prstGeom prst="rect">
            <a:avLst/>
          </a:prstGeom>
        </p:spPr>
      </p:pic>
      <p:sp>
        <p:nvSpPr>
          <p:cNvPr id="11" name="Rectangle 10"/>
          <p:cNvSpPr/>
          <p:nvPr/>
        </p:nvSpPr>
        <p:spPr>
          <a:xfrm>
            <a:off x="0" y="2593915"/>
            <a:ext cx="9144000" cy="1840062"/>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0" y="2706537"/>
            <a:ext cx="9144000" cy="927100"/>
          </a:xfrm>
          <a:prstGeom prst="rect">
            <a:avLst/>
          </a:prstGeo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smtClean="0">
                <a:ln>
                  <a:noFill/>
                </a:ln>
                <a:solidFill>
                  <a:srgbClr val="FFFFFF"/>
                </a:solidFill>
                <a:effectLst/>
                <a:uLnTx/>
                <a:uFillTx/>
                <a:latin typeface="+mj-lt"/>
                <a:ea typeface="ＭＳ Ｐゴシック" charset="-128"/>
                <a:cs typeface="+mj-cs"/>
              </a:rPr>
              <a:t>GAMING INTO REALITY</a:t>
            </a:r>
          </a:p>
        </p:txBody>
      </p:sp>
      <p:sp>
        <p:nvSpPr>
          <p:cNvPr id="13" name="Text Placeholder 5"/>
          <p:cNvSpPr txBox="1">
            <a:spLocks/>
          </p:cNvSpPr>
          <p:nvPr/>
        </p:nvSpPr>
        <p:spPr>
          <a:xfrm>
            <a:off x="0" y="3546174"/>
            <a:ext cx="9144000" cy="1109879"/>
          </a:xfrm>
          <a:prstGeom prst="rect">
            <a:avLst/>
          </a:prstGeom>
        </p:spPr>
        <p:txBody>
          <a:bodyPr/>
          <a:lstStyle/>
          <a:p>
            <a:pPr marL="0" marR="0" lvl="0" indent="0" algn="r" defTabSz="457200" rtl="0" eaLnBrk="1" fontAlgn="base" latinLnBrk="0" hangingPunct="1">
              <a:lnSpc>
                <a:spcPct val="100000"/>
              </a:lnSpc>
              <a:spcBef>
                <a:spcPct val="20000"/>
              </a:spcBef>
              <a:spcAft>
                <a:spcPct val="0"/>
              </a:spcAft>
              <a:buClr>
                <a:srgbClr val="C00000"/>
              </a:buClr>
              <a:buSzTx/>
              <a:buFont typeface="Arial" pitchFamily="34" charset="0"/>
              <a:buNone/>
              <a:tabLst/>
              <a:defRPr/>
            </a:pPr>
            <a:r>
              <a:rPr lang="en-US" sz="2800" b="1" noProof="0" dirty="0" smtClean="0">
                <a:solidFill>
                  <a:schemeClr val="accent4"/>
                </a:solidFill>
                <a:latin typeface="+mn-lt"/>
              </a:rPr>
              <a:t>TIFFANY SANDERS</a:t>
            </a:r>
          </a:p>
          <a:p>
            <a:pPr marL="0" marR="0" lvl="0" indent="0" algn="r" defTabSz="457200" rtl="0" eaLnBrk="1" fontAlgn="base" latinLnBrk="0" hangingPunct="1">
              <a:lnSpc>
                <a:spcPct val="100000"/>
              </a:lnSpc>
              <a:spcBef>
                <a:spcPct val="20000"/>
              </a:spcBef>
              <a:spcAft>
                <a:spcPct val="0"/>
              </a:spcAft>
              <a:buClr>
                <a:srgbClr val="C00000"/>
              </a:buClr>
              <a:buSzTx/>
              <a:buFont typeface="Arial" pitchFamily="34" charset="0"/>
              <a:buNone/>
              <a:tabLst/>
              <a:defRPr/>
            </a:pPr>
            <a:r>
              <a:rPr kumimoji="0" lang="en-US" b="1" i="0" u="none" strike="noStrike" kern="1200" cap="none" spc="0" normalizeH="0" baseline="0" dirty="0" smtClean="0">
                <a:ln>
                  <a:noFill/>
                </a:ln>
                <a:solidFill>
                  <a:schemeClr val="accent4"/>
                </a:solidFill>
                <a:effectLst/>
                <a:uLnTx/>
                <a:uFillTx/>
                <a:latin typeface="+mn-lt"/>
                <a:ea typeface="ＭＳ Ｐゴシック" charset="-128"/>
                <a:cs typeface="+mn-cs"/>
              </a:rPr>
              <a:t>MANAGER,</a:t>
            </a:r>
            <a:r>
              <a:rPr kumimoji="0" lang="en-US" b="1" i="0" u="none" strike="noStrike" kern="1200" cap="none" spc="0" normalizeH="0" dirty="0" smtClean="0">
                <a:ln>
                  <a:noFill/>
                </a:ln>
                <a:solidFill>
                  <a:schemeClr val="accent4"/>
                </a:solidFill>
                <a:effectLst/>
                <a:uLnTx/>
                <a:uFillTx/>
                <a:latin typeface="+mn-lt"/>
                <a:ea typeface="ＭＳ Ｐゴシック" charset="-128"/>
                <a:cs typeface="+mn-cs"/>
              </a:rPr>
              <a:t> BUSINESS INTELLIGENCE &amp; RESEARCH</a:t>
            </a:r>
            <a:endParaRPr kumimoji="0" lang="en-US" b="0" i="0" u="none" strike="noStrike" kern="1200" cap="none" spc="0" normalizeH="0" baseline="0" noProof="0" dirty="0" smtClean="0">
              <a:ln>
                <a:noFill/>
              </a:ln>
              <a:solidFill>
                <a:schemeClr val="tx1"/>
              </a:solidFill>
              <a:effectLst/>
              <a:uLnTx/>
              <a:uFillTx/>
              <a:latin typeface="+mn-lt"/>
              <a:ea typeface="ＭＳ Ｐゴシック" charset="-128"/>
              <a:cs typeface="+mn-cs"/>
            </a:endParaRPr>
          </a:p>
        </p:txBody>
      </p:sp>
      <p:sp>
        <p:nvSpPr>
          <p:cNvPr id="14" name="Rectangle 13"/>
          <p:cNvSpPr/>
          <p:nvPr/>
        </p:nvSpPr>
        <p:spPr>
          <a:xfrm>
            <a:off x="0" y="149763"/>
            <a:ext cx="9144000" cy="16002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BSi-Games-BWlogo-transparent-orange.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78565" y="313374"/>
            <a:ext cx="7586870" cy="10187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rcRect l="5033" r="11412"/>
          <a:stretch>
            <a:fillRect/>
          </a:stretch>
        </p:blipFill>
        <p:spPr>
          <a:xfrm>
            <a:off x="0" y="0"/>
            <a:ext cx="9144000" cy="6477000"/>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10</a:t>
            </a:fld>
            <a:endParaRPr lang="en-US" dirty="0"/>
          </a:p>
        </p:txBody>
      </p:sp>
      <p:graphicFrame>
        <p:nvGraphicFramePr>
          <p:cNvPr id="10" name="Chart 9"/>
          <p:cNvGraphicFramePr/>
          <p:nvPr/>
        </p:nvGraphicFramePr>
        <p:xfrm>
          <a:off x="-571500" y="1930400"/>
          <a:ext cx="10337800" cy="4775200"/>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p:cNvPicPr>
            <a:picLocks noChangeAspect="1"/>
          </p:cNvPicPr>
          <p:nvPr/>
        </p:nvPicPr>
        <p:blipFill>
          <a:blip r:embed="rId5"/>
          <a:stretch>
            <a:fillRect/>
          </a:stretch>
        </p:blipFill>
        <p:spPr>
          <a:xfrm>
            <a:off x="5109114" y="4081253"/>
            <a:ext cx="965200" cy="965200"/>
          </a:xfrm>
          <a:prstGeom prst="rect">
            <a:avLst/>
          </a:prstGeom>
        </p:spPr>
      </p:pic>
      <p:pic>
        <p:nvPicPr>
          <p:cNvPr id="17" name="Picture 16"/>
          <p:cNvPicPr>
            <a:picLocks noChangeAspect="1"/>
          </p:cNvPicPr>
          <p:nvPr/>
        </p:nvPicPr>
        <p:blipFill>
          <a:blip r:embed="rId6"/>
          <a:stretch>
            <a:fillRect/>
          </a:stretch>
        </p:blipFill>
        <p:spPr>
          <a:xfrm>
            <a:off x="3203995" y="4976484"/>
            <a:ext cx="1016000" cy="1016000"/>
          </a:xfrm>
          <a:prstGeom prst="rect">
            <a:avLst/>
          </a:prstGeom>
        </p:spPr>
      </p:pic>
      <p:pic>
        <p:nvPicPr>
          <p:cNvPr id="20" name="Picture 19"/>
          <p:cNvPicPr>
            <a:picLocks noChangeAspect="1"/>
          </p:cNvPicPr>
          <p:nvPr/>
        </p:nvPicPr>
        <p:blipFill>
          <a:blip r:embed="rId7"/>
          <a:stretch>
            <a:fillRect/>
          </a:stretch>
        </p:blipFill>
        <p:spPr>
          <a:xfrm>
            <a:off x="1284856" y="5884653"/>
            <a:ext cx="571500" cy="571500"/>
          </a:xfrm>
          <a:prstGeom prst="rect">
            <a:avLst/>
          </a:prstGeom>
        </p:spPr>
      </p:pic>
      <p:sp>
        <p:nvSpPr>
          <p:cNvPr id="25" name="TextBox 24"/>
          <p:cNvSpPr txBox="1"/>
          <p:nvPr/>
        </p:nvSpPr>
        <p:spPr>
          <a:xfrm>
            <a:off x="2899194" y="4534379"/>
            <a:ext cx="1638300" cy="553998"/>
          </a:xfrm>
          <a:prstGeom prst="rect">
            <a:avLst/>
          </a:prstGeom>
          <a:noFill/>
        </p:spPr>
        <p:txBody>
          <a:bodyPr wrap="square" rtlCol="0">
            <a:spAutoFit/>
          </a:bodyPr>
          <a:lstStyle/>
          <a:p>
            <a:pPr algn="ctr"/>
            <a:r>
              <a:rPr lang="en-US" sz="3000" dirty="0" smtClean="0">
                <a:latin typeface="Capture it"/>
                <a:cs typeface="Capture it"/>
              </a:rPr>
              <a:t>MOVIES</a:t>
            </a:r>
            <a:endParaRPr lang="en-US" sz="3000" dirty="0">
              <a:latin typeface="Capture it"/>
              <a:cs typeface="Capture it"/>
            </a:endParaRPr>
          </a:p>
        </p:txBody>
      </p:sp>
      <p:sp>
        <p:nvSpPr>
          <p:cNvPr id="26" name="TextBox 25"/>
          <p:cNvSpPr txBox="1"/>
          <p:nvPr/>
        </p:nvSpPr>
        <p:spPr>
          <a:xfrm>
            <a:off x="946988" y="5533607"/>
            <a:ext cx="1854200" cy="523220"/>
          </a:xfrm>
          <a:prstGeom prst="rect">
            <a:avLst/>
          </a:prstGeom>
          <a:noFill/>
        </p:spPr>
        <p:txBody>
          <a:bodyPr wrap="square" rtlCol="0">
            <a:spAutoFit/>
          </a:bodyPr>
          <a:lstStyle/>
          <a:p>
            <a:pPr algn="ctr"/>
            <a:r>
              <a:rPr lang="en-US" sz="2800" dirty="0" smtClean="0">
                <a:latin typeface="Capture it"/>
                <a:cs typeface="Capture it"/>
              </a:rPr>
              <a:t>MUSIC</a:t>
            </a:r>
            <a:endParaRPr lang="en-US" sz="2800" dirty="0">
              <a:latin typeface="Capture it"/>
              <a:cs typeface="Capture it"/>
            </a:endParaRPr>
          </a:p>
        </p:txBody>
      </p:sp>
      <p:sp>
        <p:nvSpPr>
          <p:cNvPr id="27" name="Rectangle 26"/>
          <p:cNvSpPr/>
          <p:nvPr/>
        </p:nvSpPr>
        <p:spPr>
          <a:xfrm>
            <a:off x="0" y="368300"/>
            <a:ext cx="9144000" cy="16002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42900"/>
            <a:ext cx="9144000" cy="927100"/>
          </a:xfrm>
          <a:prstGeom prst="rect">
            <a:avLst/>
          </a:prstGeom>
        </p:spPr>
        <p:txBody>
          <a:bodyPr/>
          <a:lstStyle/>
          <a:p>
            <a:pPr algn="ctr"/>
            <a:r>
              <a:rPr lang="en-US" sz="4600" dirty="0" smtClean="0">
                <a:solidFill>
                  <a:srgbClr val="FFFFFF"/>
                </a:solidFill>
              </a:rPr>
              <a:t>INDUSTRY CATEGORY SPEND</a:t>
            </a:r>
            <a:endParaRPr lang="en-US" sz="4600"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rcRect l="5033" r="11412"/>
          <a:stretch>
            <a:fillRect/>
          </a:stretch>
        </p:blipFill>
        <p:spPr>
          <a:xfrm>
            <a:off x="0" y="0"/>
            <a:ext cx="9144000" cy="6477000"/>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11</a:t>
            </a:fld>
            <a:endParaRPr lang="en-US" dirty="0"/>
          </a:p>
        </p:txBody>
      </p:sp>
      <p:graphicFrame>
        <p:nvGraphicFramePr>
          <p:cNvPr id="10" name="Chart 9"/>
          <p:cNvGraphicFramePr/>
          <p:nvPr/>
        </p:nvGraphicFramePr>
        <p:xfrm>
          <a:off x="-571500" y="1930400"/>
          <a:ext cx="10337800" cy="477520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a:blip r:embed="rId5"/>
          <a:stretch>
            <a:fillRect/>
          </a:stretch>
        </p:blipFill>
        <p:spPr>
          <a:xfrm>
            <a:off x="6615383" y="3036738"/>
            <a:ext cx="1533561" cy="1257299"/>
          </a:xfrm>
          <a:prstGeom prst="rect">
            <a:avLst/>
          </a:prstGeom>
        </p:spPr>
      </p:pic>
      <p:pic>
        <p:nvPicPr>
          <p:cNvPr id="14" name="Picture 13"/>
          <p:cNvPicPr>
            <a:picLocks noChangeAspect="1"/>
          </p:cNvPicPr>
          <p:nvPr/>
        </p:nvPicPr>
        <p:blipFill>
          <a:blip r:embed="rId6"/>
          <a:stretch>
            <a:fillRect/>
          </a:stretch>
        </p:blipFill>
        <p:spPr>
          <a:xfrm>
            <a:off x="5109114" y="4081253"/>
            <a:ext cx="965200" cy="965200"/>
          </a:xfrm>
          <a:prstGeom prst="rect">
            <a:avLst/>
          </a:prstGeom>
        </p:spPr>
      </p:pic>
      <p:pic>
        <p:nvPicPr>
          <p:cNvPr id="17" name="Picture 16"/>
          <p:cNvPicPr>
            <a:picLocks noChangeAspect="1"/>
          </p:cNvPicPr>
          <p:nvPr/>
        </p:nvPicPr>
        <p:blipFill>
          <a:blip r:embed="rId7"/>
          <a:stretch>
            <a:fillRect/>
          </a:stretch>
        </p:blipFill>
        <p:spPr>
          <a:xfrm>
            <a:off x="3203995" y="4976484"/>
            <a:ext cx="1016000" cy="1016000"/>
          </a:xfrm>
          <a:prstGeom prst="rect">
            <a:avLst/>
          </a:prstGeom>
        </p:spPr>
      </p:pic>
      <p:pic>
        <p:nvPicPr>
          <p:cNvPr id="20" name="Picture 19"/>
          <p:cNvPicPr>
            <a:picLocks noChangeAspect="1"/>
          </p:cNvPicPr>
          <p:nvPr/>
        </p:nvPicPr>
        <p:blipFill>
          <a:blip r:embed="rId8"/>
          <a:stretch>
            <a:fillRect/>
          </a:stretch>
        </p:blipFill>
        <p:spPr>
          <a:xfrm>
            <a:off x="1284856" y="5884653"/>
            <a:ext cx="571500" cy="571500"/>
          </a:xfrm>
          <a:prstGeom prst="rect">
            <a:avLst/>
          </a:prstGeom>
        </p:spPr>
      </p:pic>
      <p:sp>
        <p:nvSpPr>
          <p:cNvPr id="21" name="TextBox 20"/>
          <p:cNvSpPr txBox="1"/>
          <p:nvPr/>
        </p:nvSpPr>
        <p:spPr>
          <a:xfrm>
            <a:off x="6537864" y="2327694"/>
            <a:ext cx="1790700" cy="615553"/>
          </a:xfrm>
          <a:prstGeom prst="rect">
            <a:avLst/>
          </a:prstGeom>
          <a:noFill/>
        </p:spPr>
        <p:txBody>
          <a:bodyPr wrap="square" rtlCol="0">
            <a:spAutoFit/>
          </a:bodyPr>
          <a:lstStyle/>
          <a:p>
            <a:pPr algn="ctr"/>
            <a:r>
              <a:rPr lang="en-US" sz="3400" b="1" dirty="0" smtClean="0">
                <a:solidFill>
                  <a:schemeClr val="bg1"/>
                </a:solidFill>
                <a:latin typeface="Capture it"/>
                <a:cs typeface="Capture it"/>
              </a:rPr>
              <a:t>GAMES</a:t>
            </a:r>
            <a:endParaRPr lang="en-US" sz="3400" b="1" dirty="0">
              <a:solidFill>
                <a:schemeClr val="bg1"/>
              </a:solidFill>
              <a:latin typeface="Capture it"/>
              <a:cs typeface="Capture it"/>
            </a:endParaRPr>
          </a:p>
        </p:txBody>
      </p:sp>
      <p:sp>
        <p:nvSpPr>
          <p:cNvPr id="25" name="TextBox 24"/>
          <p:cNvSpPr txBox="1"/>
          <p:nvPr/>
        </p:nvSpPr>
        <p:spPr>
          <a:xfrm>
            <a:off x="2899194" y="4534379"/>
            <a:ext cx="1638300" cy="553998"/>
          </a:xfrm>
          <a:prstGeom prst="rect">
            <a:avLst/>
          </a:prstGeom>
          <a:noFill/>
        </p:spPr>
        <p:txBody>
          <a:bodyPr wrap="square" rtlCol="0">
            <a:spAutoFit/>
          </a:bodyPr>
          <a:lstStyle/>
          <a:p>
            <a:pPr algn="ctr"/>
            <a:r>
              <a:rPr lang="en-US" sz="3000" dirty="0" smtClean="0">
                <a:latin typeface="Capture it"/>
                <a:cs typeface="Capture it"/>
              </a:rPr>
              <a:t>MOVIES</a:t>
            </a:r>
            <a:endParaRPr lang="en-US" sz="3000" dirty="0">
              <a:latin typeface="Capture it"/>
              <a:cs typeface="Capture it"/>
            </a:endParaRPr>
          </a:p>
        </p:txBody>
      </p:sp>
      <p:sp>
        <p:nvSpPr>
          <p:cNvPr id="26" name="TextBox 25"/>
          <p:cNvSpPr txBox="1"/>
          <p:nvPr/>
        </p:nvSpPr>
        <p:spPr>
          <a:xfrm>
            <a:off x="946988" y="5533607"/>
            <a:ext cx="1854200" cy="523220"/>
          </a:xfrm>
          <a:prstGeom prst="rect">
            <a:avLst/>
          </a:prstGeom>
          <a:noFill/>
        </p:spPr>
        <p:txBody>
          <a:bodyPr wrap="square" rtlCol="0">
            <a:spAutoFit/>
          </a:bodyPr>
          <a:lstStyle/>
          <a:p>
            <a:pPr algn="ctr"/>
            <a:r>
              <a:rPr lang="en-US" sz="2800" dirty="0" smtClean="0">
                <a:latin typeface="Capture it"/>
                <a:cs typeface="Capture it"/>
              </a:rPr>
              <a:t>MUSIC</a:t>
            </a:r>
            <a:endParaRPr lang="en-US" sz="2800" dirty="0">
              <a:latin typeface="Capture it"/>
              <a:cs typeface="Capture it"/>
            </a:endParaRPr>
          </a:p>
        </p:txBody>
      </p:sp>
      <p:sp>
        <p:nvSpPr>
          <p:cNvPr id="27" name="Rectangle 26"/>
          <p:cNvSpPr/>
          <p:nvPr/>
        </p:nvSpPr>
        <p:spPr>
          <a:xfrm>
            <a:off x="0" y="368300"/>
            <a:ext cx="9144000" cy="16002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42900"/>
            <a:ext cx="9144000" cy="927100"/>
          </a:xfrm>
          <a:prstGeom prst="rect">
            <a:avLst/>
          </a:prstGeom>
        </p:spPr>
        <p:txBody>
          <a:bodyPr/>
          <a:lstStyle/>
          <a:p>
            <a:pPr algn="ctr"/>
            <a:r>
              <a:rPr lang="en-US" sz="4400" dirty="0" smtClean="0">
                <a:solidFill>
                  <a:srgbClr val="FFFFFF"/>
                </a:solidFill>
              </a:rPr>
              <a:t>GAMERS SPEND ON THE RISE</a:t>
            </a:r>
            <a:endParaRPr lang="en-US" sz="4400" dirty="0">
              <a:solidFill>
                <a:srgbClr val="FFFFFF"/>
              </a:solidFill>
            </a:endParaRPr>
          </a:p>
        </p:txBody>
      </p:sp>
      <p:sp>
        <p:nvSpPr>
          <p:cNvPr id="22" name="Text Placeholder 5"/>
          <p:cNvSpPr>
            <a:spLocks noGrp="1"/>
          </p:cNvSpPr>
          <p:nvPr>
            <p:ph type="body" sz="quarter" idx="4294967295"/>
          </p:nvPr>
        </p:nvSpPr>
        <p:spPr>
          <a:xfrm>
            <a:off x="0" y="1143000"/>
            <a:ext cx="9144000" cy="596900"/>
          </a:xfrm>
          <a:prstGeom prst="rect">
            <a:avLst/>
          </a:prstGeom>
        </p:spPr>
        <p:txBody>
          <a:bodyPr/>
          <a:lstStyle/>
          <a:p>
            <a:pPr marL="0" indent="0" algn="ctr">
              <a:buNone/>
            </a:pPr>
            <a:r>
              <a:rPr lang="en-US" sz="1700" b="1" dirty="0" smtClean="0">
                <a:solidFill>
                  <a:schemeClr val="accent4"/>
                </a:solidFill>
              </a:rPr>
              <a:t>Gamer industry spend was </a:t>
            </a:r>
            <a:r>
              <a:rPr lang="en-US" sz="1700" b="1" u="sng" dirty="0" smtClean="0">
                <a:solidFill>
                  <a:schemeClr val="accent4"/>
                </a:solidFill>
              </a:rPr>
              <a:t>$23.5B</a:t>
            </a:r>
            <a:r>
              <a:rPr lang="en-US" sz="1700" b="1" dirty="0" smtClean="0">
                <a:solidFill>
                  <a:schemeClr val="accent4"/>
                </a:solidFill>
              </a:rPr>
              <a:t> in 2015, </a:t>
            </a:r>
          </a:p>
          <a:p>
            <a:pPr marL="0" indent="0" algn="ctr">
              <a:buNone/>
            </a:pPr>
            <a:r>
              <a:rPr lang="en-US" sz="1700" b="1" dirty="0" smtClean="0">
                <a:solidFill>
                  <a:schemeClr val="accent4"/>
                </a:solidFill>
              </a:rPr>
              <a:t>up 5% </a:t>
            </a:r>
            <a:r>
              <a:rPr lang="en-US" sz="1700" b="1" dirty="0" err="1" smtClean="0">
                <a:solidFill>
                  <a:schemeClr val="accent4"/>
                </a:solidFill>
              </a:rPr>
              <a:t>YoY</a:t>
            </a:r>
            <a:r>
              <a:rPr lang="en-US" sz="1700" b="1" dirty="0" smtClean="0">
                <a:solidFill>
                  <a:schemeClr val="accent4"/>
                </a:solidFill>
              </a:rPr>
              <a:t> &amp; continuing to grow</a:t>
            </a:r>
          </a:p>
          <a:p>
            <a:pPr marL="0" indent="0" algn="ctr"/>
            <a:endParaRPr lang="en-US" sz="1700" dirty="0" smtClean="0"/>
          </a:p>
          <a:p>
            <a:pPr marL="0" indent="0" algn="ctr"/>
            <a:endParaRPr lang="en-US" sz="1700" dirty="0" smtClean="0"/>
          </a:p>
          <a:p>
            <a:pPr marL="0" indent="0" algn="ctr"/>
            <a:endParaRPr lang="en-US" sz="17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12</a:t>
            </a:fld>
            <a:endParaRPr lang="en-US" dirty="0"/>
          </a:p>
        </p:txBody>
      </p:sp>
      <p:pic>
        <p:nvPicPr>
          <p:cNvPr id="54274" name="Picture 2" descr="Image result for gaming"/>
          <p:cNvPicPr>
            <a:picLocks noChangeAspect="1" noChangeArrowheads="1"/>
          </p:cNvPicPr>
          <p:nvPr/>
        </p:nvPicPr>
        <p:blipFill>
          <a:blip r:embed="rId4"/>
          <a:srcRect/>
          <a:stretch>
            <a:fillRect/>
          </a:stretch>
        </p:blipFill>
        <p:spPr bwMode="auto">
          <a:xfrm>
            <a:off x="0" y="-1"/>
            <a:ext cx="9170457" cy="6502805"/>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13</a:t>
            </a:fld>
            <a:endParaRPr lang="en-US" dirty="0"/>
          </a:p>
        </p:txBody>
      </p:sp>
      <p:pic>
        <p:nvPicPr>
          <p:cNvPr id="4" name="Picture 4" descr="http://24.media.tumblr.com/tumblr_mei08f28iz1qcqdbqo1_500.gif"/>
          <p:cNvPicPr>
            <a:picLocks noChangeAspect="1" noChangeArrowheads="1" noCrop="1"/>
          </p:cNvPicPr>
          <p:nvPr/>
        </p:nvPicPr>
        <p:blipFill>
          <a:blip r:embed="rId4"/>
          <a:srcRect/>
          <a:stretch>
            <a:fillRect/>
          </a:stretch>
        </p:blipFill>
        <p:spPr bwMode="auto">
          <a:xfrm>
            <a:off x="1408120" y="1342598"/>
            <a:ext cx="6277658" cy="4708244"/>
          </a:xfrm>
          <a:prstGeom prst="rect">
            <a:avLst/>
          </a:prstGeom>
          <a:noFill/>
        </p:spPr>
      </p:pic>
      <p:sp>
        <p:nvSpPr>
          <p:cNvPr id="7" name="Rectangle 6"/>
          <p:cNvSpPr/>
          <p:nvPr/>
        </p:nvSpPr>
        <p:spPr>
          <a:xfrm>
            <a:off x="-28575" y="187325"/>
            <a:ext cx="9267825" cy="90823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a:t>
            </a:r>
            <a:endParaRPr lang="en-US" sz="46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14</a:t>
            </a:fld>
            <a:endParaRPr lang="en-US" dirty="0"/>
          </a:p>
        </p:txBody>
      </p:sp>
      <p:pic>
        <p:nvPicPr>
          <p:cNvPr id="4" name="Picture 4" descr="http://24.media.tumblr.com/tumblr_mei08f28iz1qcqdbqo1_500.gif"/>
          <p:cNvPicPr>
            <a:picLocks noChangeAspect="1" noChangeArrowheads="1" noCrop="1"/>
          </p:cNvPicPr>
          <p:nvPr/>
        </p:nvPicPr>
        <p:blipFill>
          <a:blip r:embed="rId4"/>
          <a:srcRect/>
          <a:stretch>
            <a:fillRect/>
          </a:stretch>
        </p:blipFill>
        <p:spPr bwMode="auto">
          <a:xfrm>
            <a:off x="1408120" y="1342598"/>
            <a:ext cx="6277658" cy="4708244"/>
          </a:xfrm>
          <a:prstGeom prst="rect">
            <a:avLst/>
          </a:prstGeom>
          <a:noFill/>
        </p:spPr>
      </p:pic>
      <p:sp>
        <p:nvSpPr>
          <p:cNvPr id="7" name="Rectangle 6"/>
          <p:cNvSpPr/>
          <p:nvPr/>
        </p:nvSpPr>
        <p:spPr>
          <a:xfrm>
            <a:off x="-28575" y="187325"/>
            <a:ext cx="9267825" cy="90823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a:t>
            </a:r>
            <a:endParaRPr lang="en-US" sz="4600" b="1" dirty="0">
              <a:solidFill>
                <a:schemeClr val="bg1"/>
              </a:solidFill>
            </a:endParaRPr>
          </a:p>
        </p:txBody>
      </p:sp>
      <p:pic>
        <p:nvPicPr>
          <p:cNvPr id="83970" name="Picture 2" descr="Image result for red no sign"/>
          <p:cNvPicPr>
            <a:picLocks noChangeAspect="1" noChangeArrowheads="1"/>
          </p:cNvPicPr>
          <p:nvPr/>
        </p:nvPicPr>
        <p:blipFill>
          <a:blip r:embed="rId5"/>
          <a:srcRect/>
          <a:stretch>
            <a:fillRect/>
          </a:stretch>
        </p:blipFill>
        <p:spPr bwMode="auto">
          <a:xfrm>
            <a:off x="2122392" y="1345712"/>
            <a:ext cx="4735902" cy="4735902"/>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Image result for gamepad flat icon"/>
          <p:cNvPicPr>
            <a:picLocks noChangeAspect="1" noChangeArrowheads="1"/>
          </p:cNvPicPr>
          <p:nvPr/>
        </p:nvPicPr>
        <p:blipFill>
          <a:blip r:embed="rId3"/>
          <a:srcRect/>
          <a:stretch>
            <a:fillRect/>
          </a:stretch>
        </p:blipFill>
        <p:spPr bwMode="auto">
          <a:xfrm>
            <a:off x="0" y="0"/>
            <a:ext cx="9144000" cy="6504317"/>
          </a:xfrm>
          <a:prstGeom prst="rect">
            <a:avLst/>
          </a:prstGeom>
          <a:noFill/>
        </p:spPr>
      </p:pic>
      <p:sp>
        <p:nvSpPr>
          <p:cNvPr id="2" name="Slide Number Placeholder 1"/>
          <p:cNvSpPr>
            <a:spLocks noGrp="1"/>
          </p:cNvSpPr>
          <p:nvPr>
            <p:ph type="sldNum" sz="quarter" idx="4"/>
          </p:nvPr>
        </p:nvSpPr>
        <p:spPr/>
        <p:txBody>
          <a:bodyPr/>
          <a:lstStyle/>
          <a:p>
            <a:fld id="{0515FA24-E6B7-4FB8-BFC0-36DE90ACB103}" type="slidenum">
              <a:rPr lang="en-US" smtClean="0"/>
              <a:pPr/>
              <a:t>15</a:t>
            </a:fld>
            <a:endParaRPr lang="en-US" dirty="0"/>
          </a:p>
        </p:txBody>
      </p:sp>
      <p:sp>
        <p:nvSpPr>
          <p:cNvPr id="7" name="Rectangle 6"/>
          <p:cNvSpPr/>
          <p:nvPr/>
        </p:nvSpPr>
        <p:spPr>
          <a:xfrm>
            <a:off x="-28575" y="187325"/>
            <a:ext cx="9267825" cy="908230"/>
          </a:xfrm>
          <a:prstGeom prst="rect">
            <a:avLst/>
          </a:prstGeom>
          <a:solidFill>
            <a:srgbClr val="000000">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 IS...</a:t>
            </a:r>
            <a:endParaRPr lang="en-US" sz="4600" b="1" dirty="0">
              <a:solidFill>
                <a:schemeClr val="bg1"/>
              </a:solidFill>
            </a:endParaRPr>
          </a:p>
        </p:txBody>
      </p:sp>
      <p:sp>
        <p:nvSpPr>
          <p:cNvPr id="12" name="Rectangle 11"/>
          <p:cNvSpPr/>
          <p:nvPr/>
        </p:nvSpPr>
        <p:spPr>
          <a:xfrm>
            <a:off x="0" y="2773853"/>
            <a:ext cx="3708400" cy="3295871"/>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5"/>
          <p:cNvSpPr>
            <a:spLocks noGrp="1"/>
          </p:cNvSpPr>
          <p:nvPr>
            <p:ph type="body" sz="quarter" idx="4294967295"/>
          </p:nvPr>
        </p:nvSpPr>
        <p:spPr>
          <a:xfrm>
            <a:off x="88900" y="2878958"/>
            <a:ext cx="3619500" cy="2938518"/>
          </a:xfrm>
          <a:prstGeom prst="rect">
            <a:avLst/>
          </a:prstGeom>
        </p:spPr>
        <p:txBody>
          <a:bodyPr/>
          <a:lstStyle/>
          <a:p>
            <a:pPr marL="0" indent="0" algn="ctr">
              <a:buNone/>
            </a:pPr>
            <a:r>
              <a:rPr lang="en-US" sz="2200" b="1" dirty="0" smtClean="0">
                <a:solidFill>
                  <a:schemeClr val="accent4"/>
                </a:solidFill>
              </a:rPr>
              <a:t>Highly social </a:t>
            </a:r>
          </a:p>
          <a:p>
            <a:pPr marL="0" indent="0" algn="ctr">
              <a:buNone/>
            </a:pPr>
            <a:endParaRPr lang="en-US" sz="2200" b="1" dirty="0" smtClean="0">
              <a:solidFill>
                <a:schemeClr val="accent4"/>
              </a:solidFill>
            </a:endParaRP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 </a:t>
            </a:r>
          </a:p>
          <a:p>
            <a:pPr marL="0" indent="0" algn="ctr">
              <a:buNone/>
            </a:pPr>
            <a:endParaRPr lang="en-US" sz="2200" b="1" dirty="0" smtClean="0">
              <a:solidFill>
                <a:schemeClr val="accent4"/>
              </a:solidFill>
            </a:endParaRPr>
          </a:p>
          <a:p>
            <a:pPr marL="0" indent="0" algn="ctr">
              <a:buNone/>
            </a:pPr>
            <a:endParaRPr lang="en-US" sz="2200" b="1" dirty="0" smtClean="0">
              <a:solidFill>
                <a:schemeClr val="accent4"/>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Image result for gamepad flat icon"/>
          <p:cNvPicPr>
            <a:picLocks noChangeAspect="1" noChangeArrowheads="1"/>
          </p:cNvPicPr>
          <p:nvPr/>
        </p:nvPicPr>
        <p:blipFill>
          <a:blip r:embed="rId3"/>
          <a:srcRect/>
          <a:stretch>
            <a:fillRect/>
          </a:stretch>
        </p:blipFill>
        <p:spPr bwMode="auto">
          <a:xfrm>
            <a:off x="0" y="0"/>
            <a:ext cx="9144000" cy="6504317"/>
          </a:xfrm>
          <a:prstGeom prst="rect">
            <a:avLst/>
          </a:prstGeom>
          <a:noFill/>
        </p:spPr>
      </p:pic>
      <p:sp>
        <p:nvSpPr>
          <p:cNvPr id="2" name="Slide Number Placeholder 1"/>
          <p:cNvSpPr>
            <a:spLocks noGrp="1"/>
          </p:cNvSpPr>
          <p:nvPr>
            <p:ph type="sldNum" sz="quarter" idx="4"/>
          </p:nvPr>
        </p:nvSpPr>
        <p:spPr/>
        <p:txBody>
          <a:bodyPr/>
          <a:lstStyle/>
          <a:p>
            <a:fld id="{0515FA24-E6B7-4FB8-BFC0-36DE90ACB103}" type="slidenum">
              <a:rPr lang="en-US" smtClean="0"/>
              <a:pPr/>
              <a:t>16</a:t>
            </a:fld>
            <a:endParaRPr lang="en-US" dirty="0"/>
          </a:p>
        </p:txBody>
      </p:sp>
      <p:sp>
        <p:nvSpPr>
          <p:cNvPr id="7" name="Rectangle 6"/>
          <p:cNvSpPr/>
          <p:nvPr/>
        </p:nvSpPr>
        <p:spPr>
          <a:xfrm>
            <a:off x="-28575" y="187325"/>
            <a:ext cx="9267825" cy="908230"/>
          </a:xfrm>
          <a:prstGeom prst="rect">
            <a:avLst/>
          </a:prstGeom>
          <a:solidFill>
            <a:srgbClr val="000000">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 IS...</a:t>
            </a:r>
            <a:endParaRPr lang="en-US" sz="4600" b="1" dirty="0">
              <a:solidFill>
                <a:schemeClr val="bg1"/>
              </a:solidFill>
            </a:endParaRPr>
          </a:p>
        </p:txBody>
      </p:sp>
      <p:sp>
        <p:nvSpPr>
          <p:cNvPr id="12" name="Rectangle 11"/>
          <p:cNvSpPr/>
          <p:nvPr/>
        </p:nvSpPr>
        <p:spPr>
          <a:xfrm>
            <a:off x="0" y="2773853"/>
            <a:ext cx="3708400" cy="3295871"/>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5"/>
          <p:cNvSpPr>
            <a:spLocks noGrp="1"/>
          </p:cNvSpPr>
          <p:nvPr>
            <p:ph type="body" sz="quarter" idx="4294967295"/>
          </p:nvPr>
        </p:nvSpPr>
        <p:spPr>
          <a:xfrm>
            <a:off x="88900" y="2878958"/>
            <a:ext cx="3619500" cy="2938518"/>
          </a:xfrm>
          <a:prstGeom prst="rect">
            <a:avLst/>
          </a:prstGeom>
        </p:spPr>
        <p:txBody>
          <a:bodyPr/>
          <a:lstStyle/>
          <a:p>
            <a:pPr marL="0" indent="0" algn="ctr">
              <a:buNone/>
            </a:pPr>
            <a:r>
              <a:rPr lang="en-US" sz="2200" b="1" dirty="0" smtClean="0">
                <a:solidFill>
                  <a:schemeClr val="accent4"/>
                </a:solidFill>
              </a:rPr>
              <a:t>Highly social </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Young skewing</a:t>
            </a:r>
          </a:p>
          <a:p>
            <a:pPr marL="0" indent="0" algn="ctr">
              <a:buNone/>
            </a:pPr>
            <a:endParaRPr lang="en-US" sz="2200" b="1" dirty="0" smtClean="0">
              <a:solidFill>
                <a:schemeClr val="accent4"/>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Image result for gamepad flat icon"/>
          <p:cNvPicPr>
            <a:picLocks noChangeAspect="1" noChangeArrowheads="1"/>
          </p:cNvPicPr>
          <p:nvPr/>
        </p:nvPicPr>
        <p:blipFill>
          <a:blip r:embed="rId3"/>
          <a:srcRect/>
          <a:stretch>
            <a:fillRect/>
          </a:stretch>
        </p:blipFill>
        <p:spPr bwMode="auto">
          <a:xfrm>
            <a:off x="0" y="0"/>
            <a:ext cx="9144000" cy="6504317"/>
          </a:xfrm>
          <a:prstGeom prst="rect">
            <a:avLst/>
          </a:prstGeom>
          <a:noFill/>
        </p:spPr>
      </p:pic>
      <p:sp>
        <p:nvSpPr>
          <p:cNvPr id="2" name="Slide Number Placeholder 1"/>
          <p:cNvSpPr>
            <a:spLocks noGrp="1"/>
          </p:cNvSpPr>
          <p:nvPr>
            <p:ph type="sldNum" sz="quarter" idx="4"/>
          </p:nvPr>
        </p:nvSpPr>
        <p:spPr/>
        <p:txBody>
          <a:bodyPr/>
          <a:lstStyle/>
          <a:p>
            <a:fld id="{0515FA24-E6B7-4FB8-BFC0-36DE90ACB103}" type="slidenum">
              <a:rPr lang="en-US" smtClean="0"/>
              <a:pPr/>
              <a:t>17</a:t>
            </a:fld>
            <a:endParaRPr lang="en-US" dirty="0"/>
          </a:p>
        </p:txBody>
      </p:sp>
      <p:sp>
        <p:nvSpPr>
          <p:cNvPr id="7" name="Rectangle 6"/>
          <p:cNvSpPr/>
          <p:nvPr/>
        </p:nvSpPr>
        <p:spPr>
          <a:xfrm>
            <a:off x="-28575" y="187325"/>
            <a:ext cx="9267825" cy="908230"/>
          </a:xfrm>
          <a:prstGeom prst="rect">
            <a:avLst/>
          </a:prstGeom>
          <a:solidFill>
            <a:srgbClr val="000000">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 IS...</a:t>
            </a:r>
            <a:endParaRPr lang="en-US" sz="4600" b="1" dirty="0">
              <a:solidFill>
                <a:schemeClr val="bg1"/>
              </a:solidFill>
            </a:endParaRPr>
          </a:p>
        </p:txBody>
      </p:sp>
      <p:sp>
        <p:nvSpPr>
          <p:cNvPr id="12" name="Rectangle 11"/>
          <p:cNvSpPr/>
          <p:nvPr/>
        </p:nvSpPr>
        <p:spPr>
          <a:xfrm>
            <a:off x="0" y="2773853"/>
            <a:ext cx="3708400" cy="3295871"/>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5"/>
          <p:cNvSpPr>
            <a:spLocks noGrp="1"/>
          </p:cNvSpPr>
          <p:nvPr>
            <p:ph type="body" sz="quarter" idx="4294967295"/>
          </p:nvPr>
        </p:nvSpPr>
        <p:spPr>
          <a:xfrm>
            <a:off x="88900" y="2878958"/>
            <a:ext cx="3619500" cy="2938518"/>
          </a:xfrm>
          <a:prstGeom prst="rect">
            <a:avLst/>
          </a:prstGeom>
        </p:spPr>
        <p:txBody>
          <a:bodyPr/>
          <a:lstStyle/>
          <a:p>
            <a:pPr marL="0" indent="0" algn="ctr">
              <a:buNone/>
            </a:pPr>
            <a:r>
              <a:rPr lang="en-US" sz="2200" b="1" dirty="0" smtClean="0">
                <a:solidFill>
                  <a:schemeClr val="accent4"/>
                </a:solidFill>
              </a:rPr>
              <a:t>Highly social </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Young skewing</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Diverse </a:t>
            </a:r>
          </a:p>
          <a:p>
            <a:pPr marL="0" indent="0" algn="ctr">
              <a:buNone/>
            </a:pPr>
            <a:endParaRPr lang="en-US" sz="2200" b="1" dirty="0" smtClean="0">
              <a:solidFill>
                <a:schemeClr val="accent4"/>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descr="Image result for gamepad flat icon"/>
          <p:cNvPicPr>
            <a:picLocks noChangeAspect="1" noChangeArrowheads="1"/>
          </p:cNvPicPr>
          <p:nvPr/>
        </p:nvPicPr>
        <p:blipFill>
          <a:blip r:embed="rId3"/>
          <a:srcRect/>
          <a:stretch>
            <a:fillRect/>
          </a:stretch>
        </p:blipFill>
        <p:spPr bwMode="auto">
          <a:xfrm>
            <a:off x="0" y="0"/>
            <a:ext cx="9144000" cy="6504317"/>
          </a:xfrm>
          <a:prstGeom prst="rect">
            <a:avLst/>
          </a:prstGeom>
          <a:noFill/>
        </p:spPr>
      </p:pic>
      <p:sp>
        <p:nvSpPr>
          <p:cNvPr id="2" name="Slide Number Placeholder 1"/>
          <p:cNvSpPr>
            <a:spLocks noGrp="1"/>
          </p:cNvSpPr>
          <p:nvPr>
            <p:ph type="sldNum" sz="quarter" idx="4"/>
          </p:nvPr>
        </p:nvSpPr>
        <p:spPr/>
        <p:txBody>
          <a:bodyPr/>
          <a:lstStyle/>
          <a:p>
            <a:fld id="{0515FA24-E6B7-4FB8-BFC0-36DE90ACB103}" type="slidenum">
              <a:rPr lang="en-US" smtClean="0"/>
              <a:pPr/>
              <a:t>18</a:t>
            </a:fld>
            <a:endParaRPr lang="en-US" dirty="0"/>
          </a:p>
        </p:txBody>
      </p:sp>
      <p:sp>
        <p:nvSpPr>
          <p:cNvPr id="7" name="Rectangle 6"/>
          <p:cNvSpPr/>
          <p:nvPr/>
        </p:nvSpPr>
        <p:spPr>
          <a:xfrm>
            <a:off x="-28575" y="187325"/>
            <a:ext cx="9267825" cy="908230"/>
          </a:xfrm>
          <a:prstGeom prst="rect">
            <a:avLst/>
          </a:prstGeom>
          <a:solidFill>
            <a:srgbClr val="000000">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66775" y="161925"/>
            <a:ext cx="184731" cy="369332"/>
          </a:xfrm>
          <a:prstGeom prst="rect">
            <a:avLst/>
          </a:prstGeom>
          <a:noFill/>
        </p:spPr>
        <p:txBody>
          <a:bodyPr wrap="none" rtlCol="0">
            <a:spAutoFit/>
          </a:bodyPr>
          <a:lstStyle/>
          <a:p>
            <a:endParaRPr lang="en-US" dirty="0"/>
          </a:p>
        </p:txBody>
      </p:sp>
      <p:sp>
        <p:nvSpPr>
          <p:cNvPr id="6" name="TextBox 5"/>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THE AVERAGE GAMER IS...</a:t>
            </a:r>
            <a:endParaRPr lang="en-US" sz="4600" b="1" dirty="0">
              <a:solidFill>
                <a:schemeClr val="bg1"/>
              </a:solidFill>
            </a:endParaRPr>
          </a:p>
        </p:txBody>
      </p:sp>
      <p:sp>
        <p:nvSpPr>
          <p:cNvPr id="12" name="Rectangle 11"/>
          <p:cNvSpPr/>
          <p:nvPr/>
        </p:nvSpPr>
        <p:spPr>
          <a:xfrm>
            <a:off x="0" y="2773853"/>
            <a:ext cx="3708400" cy="3295871"/>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5"/>
          <p:cNvSpPr>
            <a:spLocks noGrp="1"/>
          </p:cNvSpPr>
          <p:nvPr>
            <p:ph type="body" sz="quarter" idx="4294967295"/>
          </p:nvPr>
        </p:nvSpPr>
        <p:spPr>
          <a:xfrm>
            <a:off x="88900" y="2878958"/>
            <a:ext cx="3619500" cy="2938518"/>
          </a:xfrm>
          <a:prstGeom prst="rect">
            <a:avLst/>
          </a:prstGeom>
        </p:spPr>
        <p:txBody>
          <a:bodyPr/>
          <a:lstStyle/>
          <a:p>
            <a:pPr marL="0" indent="0" algn="ctr">
              <a:buNone/>
            </a:pPr>
            <a:r>
              <a:rPr lang="en-US" sz="2200" b="1" dirty="0" smtClean="0">
                <a:solidFill>
                  <a:schemeClr val="accent4"/>
                </a:solidFill>
              </a:rPr>
              <a:t>Highly social </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Young skewing</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Diverse </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Tech-driven</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rcRect l="6944" r="18055"/>
          <a:stretch>
            <a:fillRect/>
          </a:stretch>
        </p:blipFill>
        <p:spPr>
          <a:xfrm>
            <a:off x="0" y="0"/>
            <a:ext cx="9144000" cy="6464300"/>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19</a:t>
            </a:fld>
            <a:endParaRPr lang="en-US" dirty="0"/>
          </a:p>
        </p:txBody>
      </p:sp>
      <p:sp>
        <p:nvSpPr>
          <p:cNvPr id="15" name="Rectangle 14"/>
          <p:cNvSpPr/>
          <p:nvPr/>
        </p:nvSpPr>
        <p:spPr>
          <a:xfrm>
            <a:off x="0" y="406400"/>
            <a:ext cx="9144000" cy="152400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35600" y="2616200"/>
            <a:ext cx="3708400" cy="2286000"/>
          </a:xfrm>
          <a:prstGeom prst="rect">
            <a:avLst/>
          </a:prstGeom>
          <a:solidFill>
            <a:schemeClr val="tx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42900"/>
            <a:ext cx="9144000" cy="749300"/>
          </a:xfrm>
          <a:prstGeom prst="rect">
            <a:avLst/>
          </a:prstGeom>
        </p:spPr>
        <p:txBody>
          <a:bodyPr/>
          <a:lstStyle/>
          <a:p>
            <a:pPr algn="ctr"/>
            <a:r>
              <a:rPr lang="en-US" sz="4600" dirty="0" smtClean="0">
                <a:solidFill>
                  <a:schemeClr val="bg1"/>
                </a:solidFill>
              </a:rPr>
              <a:t>GAMING IS UBIQUITOUS</a:t>
            </a:r>
            <a:endParaRPr lang="en-US" sz="2100" dirty="0">
              <a:solidFill>
                <a:schemeClr val="bg1"/>
              </a:solidFill>
            </a:endParaRPr>
          </a:p>
        </p:txBody>
      </p:sp>
      <p:sp>
        <p:nvSpPr>
          <p:cNvPr id="12" name="Text Placeholder 5"/>
          <p:cNvSpPr>
            <a:spLocks noGrp="1"/>
          </p:cNvSpPr>
          <p:nvPr>
            <p:ph type="body" sz="quarter" idx="4294967295"/>
          </p:nvPr>
        </p:nvSpPr>
        <p:spPr>
          <a:xfrm>
            <a:off x="5524500" y="2768600"/>
            <a:ext cx="3619500" cy="2717800"/>
          </a:xfrm>
          <a:prstGeom prst="rect">
            <a:avLst/>
          </a:prstGeom>
        </p:spPr>
        <p:txBody>
          <a:bodyPr/>
          <a:lstStyle/>
          <a:p>
            <a:pPr marL="0" indent="0">
              <a:buNone/>
            </a:pPr>
            <a:r>
              <a:rPr lang="en-US" sz="2200" b="1" dirty="0" smtClean="0">
                <a:solidFill>
                  <a:schemeClr val="accent4"/>
                </a:solidFill>
              </a:rPr>
              <a:t>59% of Americans play video games (150M)</a:t>
            </a:r>
          </a:p>
          <a:p>
            <a:pPr marL="0" indent="0"/>
            <a:endParaRPr lang="en-US" sz="2200" b="1" dirty="0" smtClean="0">
              <a:solidFill>
                <a:schemeClr val="accent4"/>
              </a:solidFill>
            </a:endParaRPr>
          </a:p>
          <a:p>
            <a:pPr marL="0" indent="0">
              <a:buNone/>
            </a:pPr>
            <a:r>
              <a:rPr lang="en-US" sz="2200" b="1" dirty="0" smtClean="0">
                <a:solidFill>
                  <a:schemeClr val="accent4"/>
                </a:solidFill>
              </a:rPr>
              <a:t>80% of all households own a device for gaming</a:t>
            </a:r>
          </a:p>
          <a:p>
            <a:pPr marL="0" indent="0">
              <a:buNone/>
            </a:pPr>
            <a:endParaRPr lang="en-US" sz="2400" b="1" dirty="0" smtClean="0">
              <a:solidFill>
                <a:schemeClr val="accent4"/>
              </a:solidFill>
            </a:endParaRPr>
          </a:p>
          <a:p>
            <a:pPr marL="0" indent="0"/>
            <a:endParaRPr lang="en-US" sz="2200" dirty="0" smtClean="0">
              <a:solidFill>
                <a:schemeClr val="accent4"/>
              </a:solidFill>
            </a:endParaRPr>
          </a:p>
          <a:p>
            <a:pPr marL="0" indent="0"/>
            <a:endParaRPr lang="en-US" sz="2200" dirty="0" smtClean="0">
              <a:solidFill>
                <a:schemeClr val="accent4"/>
              </a:solidFill>
            </a:endParaRPr>
          </a:p>
        </p:txBody>
      </p:sp>
      <p:sp>
        <p:nvSpPr>
          <p:cNvPr id="17" name="Text Placeholder 5"/>
          <p:cNvSpPr txBox="1">
            <a:spLocks/>
          </p:cNvSpPr>
          <p:nvPr/>
        </p:nvSpPr>
        <p:spPr>
          <a:xfrm>
            <a:off x="952500" y="1104900"/>
            <a:ext cx="7264400" cy="965200"/>
          </a:xfrm>
          <a:prstGeom prst="rect">
            <a:avLst/>
          </a:prstGeom>
        </p:spPr>
        <p:txBody>
          <a:bodyPr/>
          <a:lstStyle/>
          <a:p>
            <a:pPr marL="0" marR="0" lvl="0" indent="0" algn="ctr" defTabSz="457200" rtl="0" eaLnBrk="1" fontAlgn="base" latinLnBrk="0" hangingPunct="1">
              <a:lnSpc>
                <a:spcPct val="100000"/>
              </a:lnSpc>
              <a:spcBef>
                <a:spcPct val="20000"/>
              </a:spcBef>
              <a:spcAft>
                <a:spcPct val="0"/>
              </a:spcAft>
              <a:buClr>
                <a:srgbClr val="C00000"/>
              </a:buClr>
              <a:buSzTx/>
              <a:buFont typeface="Arial" pitchFamily="34" charset="0"/>
              <a:buNone/>
              <a:tabLst/>
              <a:defRPr/>
            </a:pPr>
            <a:r>
              <a:rPr lang="en-US" sz="1700" b="1" dirty="0" smtClean="0">
                <a:solidFill>
                  <a:schemeClr val="accent4"/>
                </a:solidFill>
                <a:latin typeface="+mn-lt"/>
              </a:rPr>
              <a:t>From home setups (console &amp; PC) </a:t>
            </a:r>
          </a:p>
          <a:p>
            <a:pPr marL="0" marR="0" lvl="0" indent="0" algn="ctr" defTabSz="457200" rtl="0" eaLnBrk="1" fontAlgn="base" latinLnBrk="0" hangingPunct="1">
              <a:lnSpc>
                <a:spcPct val="100000"/>
              </a:lnSpc>
              <a:spcBef>
                <a:spcPct val="20000"/>
              </a:spcBef>
              <a:spcAft>
                <a:spcPct val="0"/>
              </a:spcAft>
              <a:buClr>
                <a:srgbClr val="C00000"/>
              </a:buClr>
              <a:buSzTx/>
              <a:buFont typeface="Arial" pitchFamily="34" charset="0"/>
              <a:buNone/>
              <a:tabLst/>
              <a:defRPr/>
            </a:pPr>
            <a:r>
              <a:rPr lang="en-US" sz="1700" b="1" dirty="0" smtClean="0">
                <a:solidFill>
                  <a:schemeClr val="accent4"/>
                </a:solidFill>
                <a:latin typeface="+mn-lt"/>
              </a:rPr>
              <a:t>to on-the-go devices (portables &amp; mobile)</a:t>
            </a:r>
            <a:endParaRPr kumimoji="0" lang="en-US" sz="1700" b="1" i="0" u="none" strike="noStrike" kern="1200" cap="none" spc="0" normalizeH="0" baseline="0" noProof="0" dirty="0" smtClean="0">
              <a:ln>
                <a:noFill/>
              </a:ln>
              <a:solidFill>
                <a:schemeClr val="accent4"/>
              </a:solidFill>
              <a:effectLst/>
              <a:uLnTx/>
              <a:uFillTx/>
              <a:latin typeface="+mn-lt"/>
              <a:ea typeface="ＭＳ Ｐゴシック" charset="-128"/>
              <a:cs typeface="+mn-cs"/>
            </a:endParaRPr>
          </a:p>
          <a:p>
            <a:pPr marL="0" marR="0" lvl="0" indent="0" algn="ctr" defTabSz="457200" rtl="0" eaLnBrk="1" fontAlgn="base" latinLnBrk="0" hangingPunct="1">
              <a:lnSpc>
                <a:spcPct val="100000"/>
              </a:lnSpc>
              <a:spcBef>
                <a:spcPct val="20000"/>
              </a:spcBef>
              <a:spcAft>
                <a:spcPct val="0"/>
              </a:spcAft>
              <a:buClr>
                <a:srgbClr val="C00000"/>
              </a:buClr>
              <a:buSzTx/>
              <a:buFont typeface="Arial" pitchFamily="34" charset="0"/>
              <a:buChar char="•"/>
              <a:tabLst/>
              <a:defRPr/>
            </a:pPr>
            <a:endParaRPr kumimoji="0" lang="en-US" sz="17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a:p>
            <a:pPr marL="0" marR="0" lvl="0" indent="0" algn="ctr" defTabSz="457200" rtl="0" eaLnBrk="1" fontAlgn="base" latinLnBrk="0" hangingPunct="1">
              <a:lnSpc>
                <a:spcPct val="100000"/>
              </a:lnSpc>
              <a:spcBef>
                <a:spcPct val="20000"/>
              </a:spcBef>
              <a:spcAft>
                <a:spcPct val="0"/>
              </a:spcAft>
              <a:buClr>
                <a:srgbClr val="C00000"/>
              </a:buClr>
              <a:buSzTx/>
              <a:buFont typeface="Arial" pitchFamily="34" charset="0"/>
              <a:buChar char="•"/>
              <a:tabLst/>
              <a:defRPr/>
            </a:pPr>
            <a:endParaRPr kumimoji="0" lang="en-US" sz="17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a:p>
            <a:pPr marL="0" marR="0" lvl="0" indent="0" algn="ctr" defTabSz="457200" rtl="0" eaLnBrk="1" fontAlgn="base" latinLnBrk="0" hangingPunct="1">
              <a:lnSpc>
                <a:spcPct val="100000"/>
              </a:lnSpc>
              <a:spcBef>
                <a:spcPct val="20000"/>
              </a:spcBef>
              <a:spcAft>
                <a:spcPct val="0"/>
              </a:spcAft>
              <a:buClr>
                <a:srgbClr val="C00000"/>
              </a:buClr>
              <a:buSzTx/>
              <a:buFont typeface="Arial" pitchFamily="34" charset="0"/>
              <a:buChar char="•"/>
              <a:tabLst/>
              <a:defRPr/>
            </a:pPr>
            <a:endParaRPr kumimoji="0" lang="en-US" sz="1700" b="0" i="0" u="none" strike="noStrike" kern="1200" cap="none" spc="0" normalizeH="0" baseline="0" noProof="0" dirty="0" smtClean="0">
              <a:ln>
                <a:noFill/>
              </a:ln>
              <a:solidFill>
                <a:schemeClr val="tx1"/>
              </a:solidFill>
              <a:effectLst/>
              <a:uLnTx/>
              <a:uFillTx/>
              <a:latin typeface="+mn-lt"/>
              <a:ea typeface="ＭＳ Ｐゴシック" charset="-128"/>
              <a:cs typeface="+mn-cs"/>
            </a:endParaRPr>
          </a:p>
        </p:txBody>
      </p:sp>
      <p:sp>
        <p:nvSpPr>
          <p:cNvPr id="9" name="TextBox 8"/>
          <p:cNvSpPr txBox="1"/>
          <p:nvPr/>
        </p:nvSpPr>
        <p:spPr>
          <a:xfrm>
            <a:off x="8151421" y="6181725"/>
            <a:ext cx="992579" cy="261610"/>
          </a:xfrm>
          <a:prstGeom prst="rect">
            <a:avLst/>
          </a:prstGeom>
          <a:noFill/>
        </p:spPr>
        <p:txBody>
          <a:bodyPr wrap="none" rtlCol="0">
            <a:spAutoFit/>
          </a:bodyPr>
          <a:lstStyle/>
          <a:p>
            <a:r>
              <a:rPr lang="en-US" sz="1100" dirty="0" smtClean="0">
                <a:solidFill>
                  <a:schemeClr val="bg1"/>
                </a:solidFill>
              </a:rPr>
              <a:t>Source: ESA</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515FA24-E6B7-4FB8-BFC0-36DE90ACB103}" type="slidenum">
              <a:rPr lang="en-US" smtClean="0"/>
              <a:pPr/>
              <a:t>2</a:t>
            </a:fld>
            <a:endParaRPr lang="en-US" dirty="0"/>
          </a:p>
        </p:txBody>
      </p:sp>
      <p:pic>
        <p:nvPicPr>
          <p:cNvPr id="96260" name="Picture 4"/>
          <p:cNvPicPr>
            <a:picLocks noChangeAspect="1" noChangeArrowheads="1"/>
          </p:cNvPicPr>
          <p:nvPr/>
        </p:nvPicPr>
        <p:blipFill>
          <a:blip r:embed="rId3">
            <a:lum bright="40000" contrast="-63000"/>
          </a:blip>
          <a:srcRect/>
          <a:stretch>
            <a:fillRect/>
          </a:stretch>
        </p:blipFill>
        <p:spPr bwMode="auto">
          <a:xfrm>
            <a:off x="0" y="0"/>
            <a:ext cx="9144000" cy="6443932"/>
          </a:xfrm>
          <a:prstGeom prst="rect">
            <a:avLst/>
          </a:prstGeom>
          <a:noFill/>
          <a:ln w="9525">
            <a:noFill/>
            <a:miter lim="800000"/>
            <a:headEnd/>
            <a:tailEnd/>
          </a:ln>
        </p:spPr>
      </p:pic>
      <p:sp>
        <p:nvSpPr>
          <p:cNvPr id="11" name="Rectangle 10"/>
          <p:cNvSpPr/>
          <p:nvPr/>
        </p:nvSpPr>
        <p:spPr>
          <a:xfrm>
            <a:off x="0" y="480620"/>
            <a:ext cx="9144000" cy="1175652"/>
          </a:xfrm>
          <a:prstGeom prst="rect">
            <a:avLst/>
          </a:prstGeom>
          <a:solidFill>
            <a:schemeClr val="bg1">
              <a:alpha val="7607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descr="Image result for only cbsi"/>
          <p:cNvPicPr>
            <a:picLocks noChangeAspect="1" noChangeArrowheads="1"/>
          </p:cNvPicPr>
          <p:nvPr/>
        </p:nvPicPr>
        <p:blipFill>
          <a:blip r:embed="rId4"/>
          <a:srcRect/>
          <a:stretch>
            <a:fillRect/>
          </a:stretch>
        </p:blipFill>
        <p:spPr bwMode="auto">
          <a:xfrm>
            <a:off x="2311862" y="628256"/>
            <a:ext cx="4574816" cy="888466"/>
          </a:xfrm>
          <a:prstGeom prst="rect">
            <a:avLst/>
          </a:prstGeom>
          <a:noFill/>
        </p:spPr>
      </p:pic>
      <p:sp>
        <p:nvSpPr>
          <p:cNvPr id="12" name="Rectangle 11"/>
          <p:cNvSpPr/>
          <p:nvPr/>
        </p:nvSpPr>
        <p:spPr>
          <a:xfrm>
            <a:off x="0" y="3036498"/>
            <a:ext cx="2311879" cy="1500996"/>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5"/>
          <p:cNvSpPr>
            <a:spLocks noGrp="1"/>
          </p:cNvSpPr>
          <p:nvPr>
            <p:ph type="body" sz="quarter" idx="4294967295"/>
          </p:nvPr>
        </p:nvSpPr>
        <p:spPr>
          <a:xfrm>
            <a:off x="0" y="3036527"/>
            <a:ext cx="2398143" cy="1380197"/>
          </a:xfrm>
          <a:prstGeom prst="rect">
            <a:avLst/>
          </a:prstGeom>
        </p:spPr>
        <p:txBody>
          <a:bodyPr anchor="ctr"/>
          <a:lstStyle/>
          <a:p>
            <a:pPr marL="0" indent="0" algn="ctr">
              <a:buNone/>
            </a:pPr>
            <a:r>
              <a:rPr lang="en-US" sz="2200" b="1" dirty="0" smtClean="0">
                <a:solidFill>
                  <a:schemeClr val="accent4"/>
                </a:solidFill>
              </a:rPr>
              <a:t>TOP 10 </a:t>
            </a:r>
          </a:p>
          <a:p>
            <a:pPr marL="0" indent="0" algn="ctr">
              <a:buNone/>
            </a:pPr>
            <a:r>
              <a:rPr lang="en-US" sz="2200" b="1" dirty="0" smtClean="0">
                <a:solidFill>
                  <a:schemeClr val="accent4"/>
                </a:solidFill>
              </a:rPr>
              <a:t>COMSCORE </a:t>
            </a:r>
          </a:p>
          <a:p>
            <a:pPr marL="0" indent="0" algn="ctr">
              <a:buNone/>
            </a:pPr>
            <a:r>
              <a:rPr lang="en-US" sz="2200" b="1" dirty="0" smtClean="0">
                <a:solidFill>
                  <a:schemeClr val="accent4"/>
                </a:solidFill>
              </a:rPr>
              <a:t>WEB PROPERTY </a:t>
            </a:r>
          </a:p>
        </p:txBody>
      </p:sp>
      <p:sp>
        <p:nvSpPr>
          <p:cNvPr id="14" name="Rectangle 13"/>
          <p:cNvSpPr/>
          <p:nvPr/>
        </p:nvSpPr>
        <p:spPr>
          <a:xfrm>
            <a:off x="1731033" y="4500113"/>
            <a:ext cx="2311879" cy="1500996"/>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5"/>
          <p:cNvSpPr>
            <a:spLocks noGrp="1"/>
          </p:cNvSpPr>
          <p:nvPr>
            <p:ph type="body" sz="quarter" idx="4294967295"/>
          </p:nvPr>
        </p:nvSpPr>
        <p:spPr>
          <a:xfrm>
            <a:off x="1731033" y="4500142"/>
            <a:ext cx="2398143" cy="1380197"/>
          </a:xfrm>
          <a:prstGeom prst="rect">
            <a:avLst/>
          </a:prstGeom>
        </p:spPr>
        <p:txBody>
          <a:bodyPr anchor="ctr"/>
          <a:lstStyle/>
          <a:p>
            <a:pPr marL="0" indent="0" algn="ctr">
              <a:buNone/>
            </a:pPr>
            <a:r>
              <a:rPr lang="en-US" sz="2200" b="1" dirty="0" smtClean="0">
                <a:solidFill>
                  <a:schemeClr val="accent4"/>
                </a:solidFill>
              </a:rPr>
              <a:t>298MM WW UNIQUE USERS </a:t>
            </a:r>
          </a:p>
        </p:txBody>
      </p:sp>
      <p:sp>
        <p:nvSpPr>
          <p:cNvPr id="16" name="Rectangle 15"/>
          <p:cNvSpPr/>
          <p:nvPr/>
        </p:nvSpPr>
        <p:spPr>
          <a:xfrm>
            <a:off x="3697856" y="3016370"/>
            <a:ext cx="2311879" cy="1500996"/>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5"/>
          <p:cNvSpPr>
            <a:spLocks noGrp="1"/>
          </p:cNvSpPr>
          <p:nvPr>
            <p:ph type="body" sz="quarter" idx="4294967295"/>
          </p:nvPr>
        </p:nvSpPr>
        <p:spPr>
          <a:xfrm>
            <a:off x="3697856" y="3016399"/>
            <a:ext cx="2398143" cy="1380197"/>
          </a:xfrm>
          <a:prstGeom prst="rect">
            <a:avLst/>
          </a:prstGeom>
        </p:spPr>
        <p:txBody>
          <a:bodyPr anchor="ctr"/>
          <a:lstStyle/>
          <a:p>
            <a:pPr marL="0" indent="0" algn="ctr">
              <a:buNone/>
            </a:pPr>
            <a:r>
              <a:rPr lang="en-US" sz="2200" b="1" dirty="0" smtClean="0">
                <a:solidFill>
                  <a:schemeClr val="accent4"/>
                </a:solidFill>
              </a:rPr>
              <a:t>REACHING OVER ½ THE U.S. </a:t>
            </a:r>
            <a:r>
              <a:rPr lang="en-US" b="1" dirty="0" smtClean="0">
                <a:solidFill>
                  <a:schemeClr val="accent4"/>
                </a:solidFill>
              </a:rPr>
              <a:t>ONLINE POPULATION</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20</a:t>
            </a:fld>
            <a:endParaRPr lang="en-US" dirty="0"/>
          </a:p>
        </p:txBody>
      </p:sp>
      <p:sp>
        <p:nvSpPr>
          <p:cNvPr id="5" name="Rectangle 4"/>
          <p:cNvSpPr/>
          <p:nvPr/>
        </p:nvSpPr>
        <p:spPr>
          <a:xfrm>
            <a:off x="-17253" y="182111"/>
            <a:ext cx="9256143" cy="1293002"/>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idx="4294967295"/>
          </p:nvPr>
        </p:nvSpPr>
        <p:spPr>
          <a:xfrm>
            <a:off x="0" y="155278"/>
            <a:ext cx="9144000" cy="695325"/>
          </a:xfrm>
          <a:prstGeom prst="rect">
            <a:avLst/>
          </a:prstGeom>
        </p:spPr>
        <p:txBody>
          <a:bodyPr/>
          <a:lstStyle/>
          <a:p>
            <a:pPr algn="ctr"/>
            <a:r>
              <a:rPr lang="en-US" sz="4600" dirty="0" smtClean="0">
                <a:solidFill>
                  <a:schemeClr val="bg1"/>
                </a:solidFill>
              </a:rPr>
              <a:t>GAMER INCIDENCE</a:t>
            </a:r>
            <a:endParaRPr lang="en-US" sz="4600" dirty="0">
              <a:solidFill>
                <a:schemeClr val="bg1"/>
              </a:solidFill>
            </a:endParaRPr>
          </a:p>
        </p:txBody>
      </p:sp>
      <p:graphicFrame>
        <p:nvGraphicFramePr>
          <p:cNvPr id="7" name="Chart 6"/>
          <p:cNvGraphicFramePr/>
          <p:nvPr/>
        </p:nvGraphicFramePr>
        <p:xfrm>
          <a:off x="172527" y="1397000"/>
          <a:ext cx="8859330" cy="479676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063255" y="6154947"/>
            <a:ext cx="1080745" cy="276999"/>
          </a:xfrm>
          <a:prstGeom prst="rect">
            <a:avLst/>
          </a:prstGeom>
          <a:noFill/>
        </p:spPr>
        <p:txBody>
          <a:bodyPr wrap="none" rtlCol="0">
            <a:spAutoFit/>
          </a:bodyPr>
          <a:lstStyle/>
          <a:p>
            <a:r>
              <a:rPr lang="en-US" sz="1200" dirty="0" smtClean="0"/>
              <a:t>Source: NPD</a:t>
            </a:r>
            <a:endParaRPr lang="en-US" sz="1200" dirty="0"/>
          </a:p>
        </p:txBody>
      </p:sp>
      <p:sp>
        <p:nvSpPr>
          <p:cNvPr id="11" name="Text Placeholder 5"/>
          <p:cNvSpPr>
            <a:spLocks noGrp="1"/>
          </p:cNvSpPr>
          <p:nvPr>
            <p:ph type="body" sz="quarter" idx="4294967295"/>
          </p:nvPr>
        </p:nvSpPr>
        <p:spPr>
          <a:xfrm>
            <a:off x="0" y="842034"/>
            <a:ext cx="9144000" cy="812800"/>
          </a:xfrm>
          <a:prstGeom prst="rect">
            <a:avLst/>
          </a:prstGeom>
        </p:spPr>
        <p:txBody>
          <a:bodyPr/>
          <a:lstStyle/>
          <a:p>
            <a:pPr marL="0" indent="0" algn="ctr">
              <a:buNone/>
            </a:pPr>
            <a:r>
              <a:rPr lang="en-US" sz="2100" b="1" dirty="0" smtClean="0">
                <a:solidFill>
                  <a:schemeClr val="accent4"/>
                </a:solidFill>
              </a:rPr>
              <a:t>Gaming continues to penetrate the U.S. market</a:t>
            </a:r>
            <a:endParaRPr lang="en-US" sz="2100" dirty="0" smtClean="0">
              <a:solidFill>
                <a:srgbClr val="FFFFFF"/>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21</a:t>
            </a:fld>
            <a:endParaRPr lang="en-US" dirty="0"/>
          </a:p>
        </p:txBody>
      </p:sp>
      <p:pic>
        <p:nvPicPr>
          <p:cNvPr id="50177" name="Picture 1"/>
          <p:cNvPicPr>
            <a:picLocks noChangeAspect="1" noChangeArrowheads="1"/>
          </p:cNvPicPr>
          <p:nvPr/>
        </p:nvPicPr>
        <p:blipFill>
          <a:blip r:embed="rId4"/>
          <a:srcRect/>
          <a:stretch>
            <a:fillRect/>
          </a:stretch>
        </p:blipFill>
        <p:spPr bwMode="auto">
          <a:xfrm>
            <a:off x="-66675" y="1"/>
            <a:ext cx="9258300" cy="6467474"/>
          </a:xfrm>
          <a:prstGeom prst="rect">
            <a:avLst/>
          </a:prstGeom>
          <a:noFill/>
          <a:ln w="9525">
            <a:noFill/>
            <a:miter lim="800000"/>
            <a:headEnd/>
            <a:tailEnd/>
          </a:ln>
        </p:spPr>
      </p:pic>
      <p:sp>
        <p:nvSpPr>
          <p:cNvPr id="8" name="TextBox 7"/>
          <p:cNvSpPr txBox="1"/>
          <p:nvPr/>
        </p:nvSpPr>
        <p:spPr>
          <a:xfrm>
            <a:off x="361950" y="2314575"/>
            <a:ext cx="1882247" cy="400110"/>
          </a:xfrm>
          <a:prstGeom prst="rect">
            <a:avLst/>
          </a:prstGeom>
          <a:noFill/>
        </p:spPr>
        <p:txBody>
          <a:bodyPr wrap="none" rtlCol="0">
            <a:spAutoFit/>
          </a:bodyPr>
          <a:lstStyle/>
          <a:p>
            <a:r>
              <a:rPr lang="en-US" sz="2000" b="1" dirty="0" smtClean="0">
                <a:solidFill>
                  <a:schemeClr val="bg2">
                    <a:lumMod val="50000"/>
                  </a:schemeClr>
                </a:solidFill>
              </a:rPr>
              <a:t>PC/CONSOLE</a:t>
            </a:r>
            <a:endParaRPr lang="en-US" sz="2000" b="1" dirty="0">
              <a:solidFill>
                <a:schemeClr val="bg2">
                  <a:lumMod val="50000"/>
                </a:schemeClr>
              </a:solidFill>
            </a:endParaRPr>
          </a:p>
        </p:txBody>
      </p:sp>
      <p:sp>
        <p:nvSpPr>
          <p:cNvPr id="10" name="TextBox 9"/>
          <p:cNvSpPr txBox="1"/>
          <p:nvPr/>
        </p:nvSpPr>
        <p:spPr>
          <a:xfrm>
            <a:off x="2581275" y="3057525"/>
            <a:ext cx="2547685" cy="400110"/>
          </a:xfrm>
          <a:prstGeom prst="rect">
            <a:avLst/>
          </a:prstGeom>
          <a:noFill/>
        </p:spPr>
        <p:txBody>
          <a:bodyPr wrap="none" rtlCol="0">
            <a:spAutoFit/>
          </a:bodyPr>
          <a:lstStyle/>
          <a:p>
            <a:r>
              <a:rPr lang="en-US" sz="2000" b="1" dirty="0" smtClean="0">
                <a:solidFill>
                  <a:schemeClr val="bg2">
                    <a:lumMod val="50000"/>
                  </a:schemeClr>
                </a:solidFill>
              </a:rPr>
              <a:t>SOCIAL NETWORK</a:t>
            </a:r>
            <a:endParaRPr lang="en-US" sz="2000" b="1" dirty="0">
              <a:solidFill>
                <a:schemeClr val="bg2">
                  <a:lumMod val="50000"/>
                </a:schemeClr>
              </a:solidFill>
            </a:endParaRPr>
          </a:p>
        </p:txBody>
      </p:sp>
      <p:sp>
        <p:nvSpPr>
          <p:cNvPr id="11" name="TextBox 10"/>
          <p:cNvSpPr txBox="1"/>
          <p:nvPr/>
        </p:nvSpPr>
        <p:spPr>
          <a:xfrm>
            <a:off x="5600700" y="2809875"/>
            <a:ext cx="1181734" cy="400110"/>
          </a:xfrm>
          <a:prstGeom prst="rect">
            <a:avLst/>
          </a:prstGeom>
          <a:noFill/>
        </p:spPr>
        <p:txBody>
          <a:bodyPr wrap="none" rtlCol="0">
            <a:spAutoFit/>
          </a:bodyPr>
          <a:lstStyle/>
          <a:p>
            <a:r>
              <a:rPr lang="en-US" sz="2000" b="1" dirty="0" smtClean="0">
                <a:solidFill>
                  <a:schemeClr val="bg2">
                    <a:lumMod val="50000"/>
                  </a:schemeClr>
                </a:solidFill>
              </a:rPr>
              <a:t>MOBILE</a:t>
            </a:r>
            <a:endParaRPr lang="en-US" sz="2000" b="1" dirty="0">
              <a:solidFill>
                <a:schemeClr val="bg2">
                  <a:lumMod val="50000"/>
                </a:schemeClr>
              </a:solidFill>
            </a:endParaRPr>
          </a:p>
        </p:txBody>
      </p:sp>
      <p:sp>
        <p:nvSpPr>
          <p:cNvPr id="12" name="TextBox 11"/>
          <p:cNvSpPr txBox="1"/>
          <p:nvPr/>
        </p:nvSpPr>
        <p:spPr>
          <a:xfrm>
            <a:off x="6976299" y="2352675"/>
            <a:ext cx="1750992" cy="400110"/>
          </a:xfrm>
          <a:prstGeom prst="rect">
            <a:avLst/>
          </a:prstGeom>
          <a:noFill/>
        </p:spPr>
        <p:txBody>
          <a:bodyPr wrap="none" rtlCol="0">
            <a:spAutoFit/>
          </a:bodyPr>
          <a:lstStyle/>
          <a:p>
            <a:r>
              <a:rPr lang="en-US" sz="2000" b="1" dirty="0" smtClean="0">
                <a:solidFill>
                  <a:schemeClr val="bg2">
                    <a:lumMod val="50000"/>
                  </a:schemeClr>
                </a:solidFill>
              </a:rPr>
              <a:t>PORTABLES</a:t>
            </a:r>
            <a:endParaRPr lang="en-US" sz="2000" b="1" dirty="0">
              <a:solidFill>
                <a:schemeClr val="bg2">
                  <a:lumMod val="50000"/>
                </a:scheme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22</a:t>
            </a:fld>
            <a:endParaRPr lang="en-US" dirty="0"/>
          </a:p>
        </p:txBody>
      </p:sp>
      <p:sp>
        <p:nvSpPr>
          <p:cNvPr id="10" name="TextBox 9"/>
          <p:cNvSpPr txBox="1"/>
          <p:nvPr/>
        </p:nvSpPr>
        <p:spPr>
          <a:xfrm>
            <a:off x="1276170" y="1216684"/>
            <a:ext cx="2218877" cy="461665"/>
          </a:xfrm>
          <a:prstGeom prst="rect">
            <a:avLst/>
          </a:prstGeom>
          <a:noFill/>
        </p:spPr>
        <p:txBody>
          <a:bodyPr wrap="none" rtlCol="0">
            <a:spAutoFit/>
          </a:bodyPr>
          <a:lstStyle/>
          <a:p>
            <a:r>
              <a:rPr lang="en-US" sz="2400" b="1" dirty="0" smtClean="0">
                <a:solidFill>
                  <a:srgbClr val="00B050"/>
                </a:solidFill>
              </a:rPr>
              <a:t>PC/CONSOLE</a:t>
            </a:r>
            <a:endParaRPr lang="en-US" sz="2400" b="1" dirty="0">
              <a:solidFill>
                <a:srgbClr val="00B050"/>
              </a:solidFill>
            </a:endParaRPr>
          </a:p>
        </p:txBody>
      </p:sp>
      <p:pic>
        <p:nvPicPr>
          <p:cNvPr id="48130" name="Picture 2" descr="Image result for call of duty"/>
          <p:cNvPicPr>
            <a:picLocks noChangeAspect="1" noChangeArrowheads="1"/>
          </p:cNvPicPr>
          <p:nvPr/>
        </p:nvPicPr>
        <p:blipFill>
          <a:blip r:embed="rId4"/>
          <a:srcRect/>
          <a:stretch>
            <a:fillRect/>
          </a:stretch>
        </p:blipFill>
        <p:spPr bwMode="auto">
          <a:xfrm>
            <a:off x="262687" y="1264848"/>
            <a:ext cx="796924" cy="796924"/>
          </a:xfrm>
          <a:prstGeom prst="rect">
            <a:avLst/>
          </a:prstGeom>
          <a:noFill/>
        </p:spPr>
      </p:pic>
      <p:graphicFrame>
        <p:nvGraphicFramePr>
          <p:cNvPr id="16" name="Chart 15"/>
          <p:cNvGraphicFramePr/>
          <p:nvPr/>
        </p:nvGraphicFramePr>
        <p:xfrm>
          <a:off x="1276351" y="1524000"/>
          <a:ext cx="1733549" cy="156210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7029319" y="6172200"/>
            <a:ext cx="2114681" cy="276999"/>
          </a:xfrm>
          <a:prstGeom prst="rect">
            <a:avLst/>
          </a:prstGeom>
          <a:noFill/>
        </p:spPr>
        <p:txBody>
          <a:bodyPr wrap="none" rtlCol="0">
            <a:spAutoFit/>
          </a:bodyPr>
          <a:lstStyle/>
          <a:p>
            <a:r>
              <a:rPr lang="en-US" sz="1200" dirty="0" smtClean="0"/>
              <a:t>Source: NPD, ESA, </a:t>
            </a:r>
            <a:r>
              <a:rPr lang="en-US" sz="1200" dirty="0" err="1" smtClean="0"/>
              <a:t>Newzoo</a:t>
            </a:r>
            <a:endParaRPr lang="en-US" sz="1200" dirty="0"/>
          </a:p>
        </p:txBody>
      </p:sp>
      <p:sp>
        <p:nvSpPr>
          <p:cNvPr id="48136" name="AutoShape 8"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 name="Picture 26" descr="Image result for selfie icon"/>
          <p:cNvPicPr>
            <a:picLocks noChangeAspect="1" noChangeArrowheads="1"/>
          </p:cNvPicPr>
          <p:nvPr/>
        </p:nvPicPr>
        <p:blipFill>
          <a:blip r:embed="rId6"/>
          <a:srcRect/>
          <a:stretch>
            <a:fillRect/>
          </a:stretch>
        </p:blipFill>
        <p:spPr bwMode="auto">
          <a:xfrm>
            <a:off x="3230081" y="2035564"/>
            <a:ext cx="900113" cy="900113"/>
          </a:xfrm>
          <a:prstGeom prst="rect">
            <a:avLst/>
          </a:prstGeom>
          <a:noFill/>
        </p:spPr>
      </p:pic>
      <p:sp>
        <p:nvSpPr>
          <p:cNvPr id="61" name="TextBox 60"/>
          <p:cNvSpPr txBox="1"/>
          <p:nvPr/>
        </p:nvSpPr>
        <p:spPr>
          <a:xfrm>
            <a:off x="2945920" y="2840427"/>
            <a:ext cx="1488421" cy="369332"/>
          </a:xfrm>
          <a:prstGeom prst="rect">
            <a:avLst/>
          </a:prstGeom>
          <a:noFill/>
        </p:spPr>
        <p:txBody>
          <a:bodyPr wrap="none" rtlCol="0">
            <a:spAutoFit/>
          </a:bodyPr>
          <a:lstStyle/>
          <a:p>
            <a:r>
              <a:rPr lang="en-US" dirty="0" smtClean="0"/>
              <a:t>AVG age: 27</a:t>
            </a:r>
            <a:endParaRPr lang="en-US" dirty="0"/>
          </a:p>
        </p:txBody>
      </p:sp>
      <p:pic>
        <p:nvPicPr>
          <p:cNvPr id="24578" name="Picture 2" descr="Image result for FALLOUT"/>
          <p:cNvPicPr>
            <a:picLocks noChangeAspect="1" noChangeArrowheads="1"/>
          </p:cNvPicPr>
          <p:nvPr/>
        </p:nvPicPr>
        <p:blipFill>
          <a:blip r:embed="rId7"/>
          <a:srcRect/>
          <a:stretch>
            <a:fillRect/>
          </a:stretch>
        </p:blipFill>
        <p:spPr bwMode="auto">
          <a:xfrm>
            <a:off x="128617" y="2277284"/>
            <a:ext cx="1180206" cy="871537"/>
          </a:xfrm>
          <a:prstGeom prst="rect">
            <a:avLst/>
          </a:prstGeom>
          <a:noFill/>
        </p:spPr>
      </p:pic>
      <p:pic>
        <p:nvPicPr>
          <p:cNvPr id="24580" name="Picture 4" descr="Image result for MALE LOGO"/>
          <p:cNvPicPr>
            <a:picLocks noChangeAspect="1" noChangeArrowheads="1"/>
          </p:cNvPicPr>
          <p:nvPr/>
        </p:nvPicPr>
        <p:blipFill>
          <a:blip r:embed="rId8"/>
          <a:srcRect/>
          <a:stretch>
            <a:fillRect/>
          </a:stretch>
        </p:blipFill>
        <p:spPr bwMode="auto">
          <a:xfrm>
            <a:off x="2270125" y="1924050"/>
            <a:ext cx="206375" cy="531325"/>
          </a:xfrm>
          <a:prstGeom prst="rect">
            <a:avLst/>
          </a:prstGeom>
          <a:noFill/>
        </p:spPr>
      </p:pic>
      <p:pic>
        <p:nvPicPr>
          <p:cNvPr id="24582" name="Picture 6" descr="Image result for female LOGO"/>
          <p:cNvPicPr>
            <a:picLocks noChangeAspect="1" noChangeArrowheads="1"/>
          </p:cNvPicPr>
          <p:nvPr/>
        </p:nvPicPr>
        <p:blipFill>
          <a:blip r:embed="rId9"/>
          <a:srcRect/>
          <a:stretch>
            <a:fillRect/>
          </a:stretch>
        </p:blipFill>
        <p:spPr bwMode="auto">
          <a:xfrm>
            <a:off x="1689100" y="1871662"/>
            <a:ext cx="255863" cy="557213"/>
          </a:xfrm>
          <a:prstGeom prst="rect">
            <a:avLst/>
          </a:prstGeom>
          <a:noFill/>
        </p:spPr>
      </p:pic>
      <p:sp>
        <p:nvSpPr>
          <p:cNvPr id="18" name="TextBox 17"/>
          <p:cNvSpPr txBox="1"/>
          <p:nvPr/>
        </p:nvSpPr>
        <p:spPr>
          <a:xfrm>
            <a:off x="2019300" y="2390775"/>
            <a:ext cx="646331" cy="369332"/>
          </a:xfrm>
          <a:prstGeom prst="rect">
            <a:avLst/>
          </a:prstGeom>
          <a:noFill/>
        </p:spPr>
        <p:txBody>
          <a:bodyPr wrap="none" rtlCol="0">
            <a:spAutoFit/>
          </a:bodyPr>
          <a:lstStyle/>
          <a:p>
            <a:r>
              <a:rPr lang="en-US" b="1" dirty="0" smtClean="0"/>
              <a:t>62%</a:t>
            </a:r>
            <a:endParaRPr lang="en-US" b="1" dirty="0"/>
          </a:p>
        </p:txBody>
      </p:sp>
      <p:sp>
        <p:nvSpPr>
          <p:cNvPr id="17" name="TextBox 16"/>
          <p:cNvSpPr txBox="1"/>
          <p:nvPr/>
        </p:nvSpPr>
        <p:spPr>
          <a:xfrm>
            <a:off x="1476375" y="2095500"/>
            <a:ext cx="646331" cy="369332"/>
          </a:xfrm>
          <a:prstGeom prst="rect">
            <a:avLst/>
          </a:prstGeom>
          <a:noFill/>
        </p:spPr>
        <p:txBody>
          <a:bodyPr wrap="none" rtlCol="0">
            <a:spAutoFit/>
          </a:bodyPr>
          <a:lstStyle/>
          <a:p>
            <a:r>
              <a:rPr lang="en-US" b="1" dirty="0" smtClean="0"/>
              <a:t>38%</a:t>
            </a:r>
            <a:endParaRPr lang="en-US" b="1" dirty="0"/>
          </a:p>
        </p:txBody>
      </p:sp>
      <p:sp>
        <p:nvSpPr>
          <p:cNvPr id="64" name="Rectangle 63"/>
          <p:cNvSpPr/>
          <p:nvPr/>
        </p:nvSpPr>
        <p:spPr>
          <a:xfrm>
            <a:off x="-17253" y="104477"/>
            <a:ext cx="9256143" cy="861681"/>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itle 1"/>
          <p:cNvSpPr>
            <a:spLocks noGrp="1"/>
          </p:cNvSpPr>
          <p:nvPr>
            <p:ph type="title" idx="4294967295"/>
          </p:nvPr>
        </p:nvSpPr>
        <p:spPr>
          <a:xfrm>
            <a:off x="0" y="155278"/>
            <a:ext cx="9144000" cy="695325"/>
          </a:xfrm>
          <a:prstGeom prst="rect">
            <a:avLst/>
          </a:prstGeom>
        </p:spPr>
        <p:txBody>
          <a:bodyPr/>
          <a:lstStyle/>
          <a:p>
            <a:pPr algn="ctr"/>
            <a:r>
              <a:rPr lang="en-US" sz="4600" dirty="0" smtClean="0">
                <a:solidFill>
                  <a:schemeClr val="bg1"/>
                </a:solidFill>
              </a:rPr>
              <a:t>GAMER SEGMENTATION</a:t>
            </a:r>
            <a:endParaRPr lang="en-US" sz="4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23</a:t>
            </a:fld>
            <a:endParaRPr lang="en-US" dirty="0"/>
          </a:p>
        </p:txBody>
      </p:sp>
      <p:cxnSp>
        <p:nvCxnSpPr>
          <p:cNvPr id="5" name="Straight Connector 4"/>
          <p:cNvCxnSpPr/>
          <p:nvPr/>
        </p:nvCxnSpPr>
        <p:spPr>
          <a:xfrm>
            <a:off x="0" y="3575411"/>
            <a:ext cx="91440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0" y="992038"/>
            <a:ext cx="8626" cy="2596551"/>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76170" y="1216684"/>
            <a:ext cx="2218877" cy="461665"/>
          </a:xfrm>
          <a:prstGeom prst="rect">
            <a:avLst/>
          </a:prstGeom>
          <a:noFill/>
        </p:spPr>
        <p:txBody>
          <a:bodyPr wrap="none" rtlCol="0">
            <a:spAutoFit/>
          </a:bodyPr>
          <a:lstStyle/>
          <a:p>
            <a:r>
              <a:rPr lang="en-US" sz="2400" b="1" dirty="0" smtClean="0">
                <a:solidFill>
                  <a:srgbClr val="00B050"/>
                </a:solidFill>
              </a:rPr>
              <a:t>PC/CONSOLE</a:t>
            </a:r>
            <a:endParaRPr lang="en-US" sz="2400" b="1" dirty="0">
              <a:solidFill>
                <a:srgbClr val="00B050"/>
              </a:solidFill>
            </a:endParaRPr>
          </a:p>
        </p:txBody>
      </p:sp>
      <p:sp>
        <p:nvSpPr>
          <p:cNvPr id="13" name="TextBox 12"/>
          <p:cNvSpPr txBox="1"/>
          <p:nvPr/>
        </p:nvSpPr>
        <p:spPr>
          <a:xfrm>
            <a:off x="5694737" y="1199431"/>
            <a:ext cx="2059795" cy="461665"/>
          </a:xfrm>
          <a:prstGeom prst="rect">
            <a:avLst/>
          </a:prstGeom>
          <a:noFill/>
        </p:spPr>
        <p:txBody>
          <a:bodyPr wrap="none" rtlCol="0">
            <a:spAutoFit/>
          </a:bodyPr>
          <a:lstStyle/>
          <a:p>
            <a:r>
              <a:rPr lang="en-US" sz="2400" b="1" dirty="0" smtClean="0">
                <a:solidFill>
                  <a:srgbClr val="00B050"/>
                </a:solidFill>
              </a:rPr>
              <a:t>PORTABLES</a:t>
            </a:r>
            <a:endParaRPr lang="en-US" sz="2400" b="1" dirty="0">
              <a:solidFill>
                <a:srgbClr val="00B050"/>
              </a:solidFill>
            </a:endParaRPr>
          </a:p>
        </p:txBody>
      </p:sp>
      <p:pic>
        <p:nvPicPr>
          <p:cNvPr id="48130" name="Picture 2" descr="Image result for call of duty"/>
          <p:cNvPicPr>
            <a:picLocks noChangeAspect="1" noChangeArrowheads="1"/>
          </p:cNvPicPr>
          <p:nvPr/>
        </p:nvPicPr>
        <p:blipFill>
          <a:blip r:embed="rId4"/>
          <a:srcRect/>
          <a:stretch>
            <a:fillRect/>
          </a:stretch>
        </p:blipFill>
        <p:spPr bwMode="auto">
          <a:xfrm>
            <a:off x="262687" y="1264848"/>
            <a:ext cx="796924" cy="796924"/>
          </a:xfrm>
          <a:prstGeom prst="rect">
            <a:avLst/>
          </a:prstGeom>
          <a:noFill/>
        </p:spPr>
      </p:pic>
      <p:graphicFrame>
        <p:nvGraphicFramePr>
          <p:cNvPr id="16" name="Chart 15"/>
          <p:cNvGraphicFramePr/>
          <p:nvPr/>
        </p:nvGraphicFramePr>
        <p:xfrm>
          <a:off x="1276351" y="1524000"/>
          <a:ext cx="1733549" cy="156210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7029319" y="6172200"/>
            <a:ext cx="2114681" cy="276999"/>
          </a:xfrm>
          <a:prstGeom prst="rect">
            <a:avLst/>
          </a:prstGeom>
          <a:noFill/>
        </p:spPr>
        <p:txBody>
          <a:bodyPr wrap="none" rtlCol="0">
            <a:spAutoFit/>
          </a:bodyPr>
          <a:lstStyle/>
          <a:p>
            <a:r>
              <a:rPr lang="en-US" sz="1200" dirty="0" smtClean="0"/>
              <a:t>Source: NPD, ESA, </a:t>
            </a:r>
            <a:r>
              <a:rPr lang="en-US" sz="1200" dirty="0" err="1" smtClean="0"/>
              <a:t>Newzoo</a:t>
            </a:r>
            <a:endParaRPr lang="en-US" sz="1200" dirty="0"/>
          </a:p>
        </p:txBody>
      </p:sp>
      <p:graphicFrame>
        <p:nvGraphicFramePr>
          <p:cNvPr id="23" name="Chart 22"/>
          <p:cNvGraphicFramePr/>
          <p:nvPr/>
        </p:nvGraphicFramePr>
        <p:xfrm>
          <a:off x="5791201" y="1571625"/>
          <a:ext cx="1733549" cy="1562100"/>
        </p:xfrm>
        <a:graphic>
          <a:graphicData uri="http://schemas.openxmlformats.org/drawingml/2006/chart">
            <c:chart xmlns:c="http://schemas.openxmlformats.org/drawingml/2006/chart" xmlns:r="http://schemas.openxmlformats.org/officeDocument/2006/relationships" r:id="rId6"/>
          </a:graphicData>
        </a:graphic>
      </p:graphicFrame>
      <p:pic>
        <p:nvPicPr>
          <p:cNvPr id="48132" name="Picture 4" descr="Image result for mario"/>
          <p:cNvPicPr>
            <a:picLocks noChangeAspect="1" noChangeArrowheads="1"/>
          </p:cNvPicPr>
          <p:nvPr/>
        </p:nvPicPr>
        <p:blipFill>
          <a:blip r:embed="rId7"/>
          <a:srcRect/>
          <a:stretch>
            <a:fillRect/>
          </a:stretch>
        </p:blipFill>
        <p:spPr bwMode="auto">
          <a:xfrm>
            <a:off x="8467526" y="990060"/>
            <a:ext cx="560425" cy="1152525"/>
          </a:xfrm>
          <a:prstGeom prst="rect">
            <a:avLst/>
          </a:prstGeom>
          <a:noFill/>
        </p:spPr>
      </p:pic>
      <p:pic>
        <p:nvPicPr>
          <p:cNvPr id="48134" name="Picture 6" descr="Image result for nintendo 3ds"/>
          <p:cNvPicPr>
            <a:picLocks noChangeAspect="1" noChangeArrowheads="1"/>
          </p:cNvPicPr>
          <p:nvPr/>
        </p:nvPicPr>
        <p:blipFill>
          <a:blip r:embed="rId8"/>
          <a:srcRect/>
          <a:stretch>
            <a:fillRect/>
          </a:stretch>
        </p:blipFill>
        <p:spPr bwMode="auto">
          <a:xfrm>
            <a:off x="4821447" y="2331139"/>
            <a:ext cx="990600" cy="872825"/>
          </a:xfrm>
          <a:prstGeom prst="rect">
            <a:avLst/>
          </a:prstGeom>
          <a:noFill/>
        </p:spPr>
      </p:pic>
      <p:sp>
        <p:nvSpPr>
          <p:cNvPr id="48136" name="AutoShape 8"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 name="Picture 26" descr="Image result for selfie icon"/>
          <p:cNvPicPr>
            <a:picLocks noChangeAspect="1" noChangeArrowheads="1"/>
          </p:cNvPicPr>
          <p:nvPr/>
        </p:nvPicPr>
        <p:blipFill>
          <a:blip r:embed="rId9"/>
          <a:srcRect/>
          <a:stretch>
            <a:fillRect/>
          </a:stretch>
        </p:blipFill>
        <p:spPr bwMode="auto">
          <a:xfrm>
            <a:off x="3230081" y="2035564"/>
            <a:ext cx="900113" cy="900113"/>
          </a:xfrm>
          <a:prstGeom prst="rect">
            <a:avLst/>
          </a:prstGeom>
          <a:noFill/>
        </p:spPr>
      </p:pic>
      <p:sp>
        <p:nvSpPr>
          <p:cNvPr id="61" name="TextBox 60"/>
          <p:cNvSpPr txBox="1"/>
          <p:nvPr/>
        </p:nvSpPr>
        <p:spPr>
          <a:xfrm>
            <a:off x="2945920" y="2840427"/>
            <a:ext cx="1488421" cy="369332"/>
          </a:xfrm>
          <a:prstGeom prst="rect">
            <a:avLst/>
          </a:prstGeom>
          <a:noFill/>
        </p:spPr>
        <p:txBody>
          <a:bodyPr wrap="none" rtlCol="0">
            <a:spAutoFit/>
          </a:bodyPr>
          <a:lstStyle/>
          <a:p>
            <a:r>
              <a:rPr lang="en-US" dirty="0" smtClean="0"/>
              <a:t>AVG age: 27</a:t>
            </a:r>
            <a:endParaRPr lang="en-US" dirty="0"/>
          </a:p>
        </p:txBody>
      </p:sp>
      <p:grpSp>
        <p:nvGrpSpPr>
          <p:cNvPr id="69" name="Group 68"/>
          <p:cNvGrpSpPr/>
          <p:nvPr/>
        </p:nvGrpSpPr>
        <p:grpSpPr>
          <a:xfrm>
            <a:off x="7301002" y="1985064"/>
            <a:ext cx="1488421" cy="1174195"/>
            <a:chOff x="7439025" y="1519237"/>
            <a:chExt cx="1488421" cy="1174195"/>
          </a:xfrm>
        </p:grpSpPr>
        <p:pic>
          <p:nvPicPr>
            <p:cNvPr id="67" name="Picture 26" descr="Image result for selfie icon"/>
            <p:cNvPicPr>
              <a:picLocks noChangeAspect="1" noChangeArrowheads="1"/>
            </p:cNvPicPr>
            <p:nvPr/>
          </p:nvPicPr>
          <p:blipFill>
            <a:blip r:embed="rId9"/>
            <a:srcRect/>
            <a:stretch>
              <a:fillRect/>
            </a:stretch>
          </p:blipFill>
          <p:spPr bwMode="auto">
            <a:xfrm>
              <a:off x="7723186" y="1519237"/>
              <a:ext cx="900113" cy="900113"/>
            </a:xfrm>
            <a:prstGeom prst="rect">
              <a:avLst/>
            </a:prstGeom>
            <a:noFill/>
          </p:spPr>
        </p:pic>
        <p:sp>
          <p:nvSpPr>
            <p:cNvPr id="68" name="TextBox 67"/>
            <p:cNvSpPr txBox="1"/>
            <p:nvPr/>
          </p:nvSpPr>
          <p:spPr>
            <a:xfrm>
              <a:off x="7439025" y="2324100"/>
              <a:ext cx="1488421" cy="369332"/>
            </a:xfrm>
            <a:prstGeom prst="rect">
              <a:avLst/>
            </a:prstGeom>
            <a:noFill/>
          </p:spPr>
          <p:txBody>
            <a:bodyPr wrap="none" rtlCol="0">
              <a:spAutoFit/>
            </a:bodyPr>
            <a:lstStyle/>
            <a:p>
              <a:r>
                <a:rPr lang="en-US" dirty="0" smtClean="0"/>
                <a:t>AVG age: 22</a:t>
              </a:r>
              <a:endParaRPr lang="en-US" dirty="0"/>
            </a:p>
          </p:txBody>
        </p:sp>
      </p:grpSp>
      <p:pic>
        <p:nvPicPr>
          <p:cNvPr id="24578" name="Picture 2" descr="Image result for FALLOUT"/>
          <p:cNvPicPr>
            <a:picLocks noChangeAspect="1" noChangeArrowheads="1"/>
          </p:cNvPicPr>
          <p:nvPr/>
        </p:nvPicPr>
        <p:blipFill>
          <a:blip r:embed="rId10"/>
          <a:srcRect/>
          <a:stretch>
            <a:fillRect/>
          </a:stretch>
        </p:blipFill>
        <p:spPr bwMode="auto">
          <a:xfrm>
            <a:off x="128617" y="2277284"/>
            <a:ext cx="1180206" cy="871537"/>
          </a:xfrm>
          <a:prstGeom prst="rect">
            <a:avLst/>
          </a:prstGeom>
          <a:noFill/>
        </p:spPr>
      </p:pic>
      <p:pic>
        <p:nvPicPr>
          <p:cNvPr id="24580" name="Picture 4" descr="Image result for MALE LOGO"/>
          <p:cNvPicPr>
            <a:picLocks noChangeAspect="1" noChangeArrowheads="1"/>
          </p:cNvPicPr>
          <p:nvPr/>
        </p:nvPicPr>
        <p:blipFill>
          <a:blip r:embed="rId11"/>
          <a:srcRect/>
          <a:stretch>
            <a:fillRect/>
          </a:stretch>
        </p:blipFill>
        <p:spPr bwMode="auto">
          <a:xfrm>
            <a:off x="2270125" y="1924050"/>
            <a:ext cx="206375" cy="531325"/>
          </a:xfrm>
          <a:prstGeom prst="rect">
            <a:avLst/>
          </a:prstGeom>
          <a:noFill/>
        </p:spPr>
      </p:pic>
      <p:pic>
        <p:nvPicPr>
          <p:cNvPr id="24582" name="Picture 6" descr="Image result for female LOGO"/>
          <p:cNvPicPr>
            <a:picLocks noChangeAspect="1" noChangeArrowheads="1"/>
          </p:cNvPicPr>
          <p:nvPr/>
        </p:nvPicPr>
        <p:blipFill>
          <a:blip r:embed="rId12"/>
          <a:srcRect/>
          <a:stretch>
            <a:fillRect/>
          </a:stretch>
        </p:blipFill>
        <p:spPr bwMode="auto">
          <a:xfrm>
            <a:off x="1689100" y="1871662"/>
            <a:ext cx="255863" cy="557213"/>
          </a:xfrm>
          <a:prstGeom prst="rect">
            <a:avLst/>
          </a:prstGeom>
          <a:noFill/>
        </p:spPr>
      </p:pic>
      <p:pic>
        <p:nvPicPr>
          <p:cNvPr id="52" name="Picture 4" descr="Image result for MALE LOGO"/>
          <p:cNvPicPr>
            <a:picLocks noChangeAspect="1" noChangeArrowheads="1"/>
          </p:cNvPicPr>
          <p:nvPr/>
        </p:nvPicPr>
        <p:blipFill>
          <a:blip r:embed="rId11"/>
          <a:srcRect/>
          <a:stretch>
            <a:fillRect/>
          </a:stretch>
        </p:blipFill>
        <p:spPr bwMode="auto">
          <a:xfrm>
            <a:off x="6794500" y="1933575"/>
            <a:ext cx="206375" cy="531325"/>
          </a:xfrm>
          <a:prstGeom prst="rect">
            <a:avLst/>
          </a:prstGeom>
          <a:noFill/>
        </p:spPr>
      </p:pic>
      <p:pic>
        <p:nvPicPr>
          <p:cNvPr id="53" name="Picture 6" descr="Image result for female LOGO"/>
          <p:cNvPicPr>
            <a:picLocks noChangeAspect="1" noChangeArrowheads="1"/>
          </p:cNvPicPr>
          <p:nvPr/>
        </p:nvPicPr>
        <p:blipFill>
          <a:blip r:embed="rId12"/>
          <a:srcRect/>
          <a:stretch>
            <a:fillRect/>
          </a:stretch>
        </p:blipFill>
        <p:spPr bwMode="auto">
          <a:xfrm>
            <a:off x="6242050" y="2024062"/>
            <a:ext cx="255863" cy="557213"/>
          </a:xfrm>
          <a:prstGeom prst="rect">
            <a:avLst/>
          </a:prstGeom>
          <a:noFill/>
        </p:spPr>
      </p:pic>
      <p:sp>
        <p:nvSpPr>
          <p:cNvPr id="18" name="TextBox 17"/>
          <p:cNvSpPr txBox="1"/>
          <p:nvPr/>
        </p:nvSpPr>
        <p:spPr>
          <a:xfrm>
            <a:off x="2019300" y="2390775"/>
            <a:ext cx="646331" cy="369332"/>
          </a:xfrm>
          <a:prstGeom prst="rect">
            <a:avLst/>
          </a:prstGeom>
          <a:noFill/>
        </p:spPr>
        <p:txBody>
          <a:bodyPr wrap="none" rtlCol="0">
            <a:spAutoFit/>
          </a:bodyPr>
          <a:lstStyle/>
          <a:p>
            <a:r>
              <a:rPr lang="en-US" b="1" dirty="0" smtClean="0"/>
              <a:t>62%</a:t>
            </a:r>
            <a:endParaRPr lang="en-US" b="1" dirty="0"/>
          </a:p>
        </p:txBody>
      </p:sp>
      <p:sp>
        <p:nvSpPr>
          <p:cNvPr id="17" name="TextBox 16"/>
          <p:cNvSpPr txBox="1"/>
          <p:nvPr/>
        </p:nvSpPr>
        <p:spPr>
          <a:xfrm>
            <a:off x="1476375" y="2095500"/>
            <a:ext cx="646331" cy="369332"/>
          </a:xfrm>
          <a:prstGeom prst="rect">
            <a:avLst/>
          </a:prstGeom>
          <a:noFill/>
        </p:spPr>
        <p:txBody>
          <a:bodyPr wrap="none" rtlCol="0">
            <a:spAutoFit/>
          </a:bodyPr>
          <a:lstStyle/>
          <a:p>
            <a:r>
              <a:rPr lang="en-US" b="1" dirty="0" smtClean="0"/>
              <a:t>38%</a:t>
            </a:r>
            <a:endParaRPr lang="en-US" b="1" dirty="0"/>
          </a:p>
        </p:txBody>
      </p:sp>
      <p:sp>
        <p:nvSpPr>
          <p:cNvPr id="24" name="TextBox 23"/>
          <p:cNvSpPr txBox="1"/>
          <p:nvPr/>
        </p:nvSpPr>
        <p:spPr>
          <a:xfrm>
            <a:off x="6029325" y="2152650"/>
            <a:ext cx="646331" cy="369332"/>
          </a:xfrm>
          <a:prstGeom prst="rect">
            <a:avLst/>
          </a:prstGeom>
          <a:noFill/>
        </p:spPr>
        <p:txBody>
          <a:bodyPr wrap="none" rtlCol="0">
            <a:spAutoFit/>
          </a:bodyPr>
          <a:lstStyle/>
          <a:p>
            <a:r>
              <a:rPr lang="en-US" b="1" dirty="0" smtClean="0"/>
              <a:t>45%</a:t>
            </a:r>
            <a:endParaRPr lang="en-US" b="1" dirty="0"/>
          </a:p>
        </p:txBody>
      </p:sp>
      <p:sp>
        <p:nvSpPr>
          <p:cNvPr id="25" name="TextBox 24"/>
          <p:cNvSpPr txBox="1"/>
          <p:nvPr/>
        </p:nvSpPr>
        <p:spPr>
          <a:xfrm>
            <a:off x="6581775" y="2409825"/>
            <a:ext cx="646331" cy="369332"/>
          </a:xfrm>
          <a:prstGeom prst="rect">
            <a:avLst/>
          </a:prstGeom>
          <a:noFill/>
        </p:spPr>
        <p:txBody>
          <a:bodyPr wrap="none" rtlCol="0">
            <a:spAutoFit/>
          </a:bodyPr>
          <a:lstStyle/>
          <a:p>
            <a:r>
              <a:rPr lang="en-US" b="1" dirty="0" smtClean="0"/>
              <a:t>55%</a:t>
            </a:r>
            <a:endParaRPr lang="en-US" b="1" dirty="0"/>
          </a:p>
        </p:txBody>
      </p:sp>
      <p:sp>
        <p:nvSpPr>
          <p:cNvPr id="64" name="Rectangle 63"/>
          <p:cNvSpPr/>
          <p:nvPr/>
        </p:nvSpPr>
        <p:spPr>
          <a:xfrm>
            <a:off x="-17253" y="104477"/>
            <a:ext cx="9256143" cy="861681"/>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itle 1"/>
          <p:cNvSpPr>
            <a:spLocks noGrp="1"/>
          </p:cNvSpPr>
          <p:nvPr>
            <p:ph type="title" idx="4294967295"/>
          </p:nvPr>
        </p:nvSpPr>
        <p:spPr>
          <a:xfrm>
            <a:off x="0" y="155278"/>
            <a:ext cx="9144000" cy="695325"/>
          </a:xfrm>
          <a:prstGeom prst="rect">
            <a:avLst/>
          </a:prstGeom>
        </p:spPr>
        <p:txBody>
          <a:bodyPr/>
          <a:lstStyle/>
          <a:p>
            <a:pPr algn="ctr"/>
            <a:r>
              <a:rPr lang="en-US" sz="4600" dirty="0" smtClean="0">
                <a:solidFill>
                  <a:schemeClr val="bg1"/>
                </a:solidFill>
              </a:rPr>
              <a:t>GAMER SEGMENTATION</a:t>
            </a:r>
            <a:endParaRPr lang="en-US" sz="4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24</a:t>
            </a:fld>
            <a:endParaRPr lang="en-US" dirty="0"/>
          </a:p>
        </p:txBody>
      </p:sp>
      <p:cxnSp>
        <p:nvCxnSpPr>
          <p:cNvPr id="5" name="Straight Connector 4"/>
          <p:cNvCxnSpPr/>
          <p:nvPr/>
        </p:nvCxnSpPr>
        <p:spPr>
          <a:xfrm>
            <a:off x="0" y="3575411"/>
            <a:ext cx="91440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endCxn id="9" idx="2"/>
          </p:cNvCxnSpPr>
          <p:nvPr/>
        </p:nvCxnSpPr>
        <p:spPr>
          <a:xfrm>
            <a:off x="4572000" y="992038"/>
            <a:ext cx="17038" cy="543416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76170" y="1216684"/>
            <a:ext cx="2218877" cy="461665"/>
          </a:xfrm>
          <a:prstGeom prst="rect">
            <a:avLst/>
          </a:prstGeom>
          <a:noFill/>
        </p:spPr>
        <p:txBody>
          <a:bodyPr wrap="none" rtlCol="0">
            <a:spAutoFit/>
          </a:bodyPr>
          <a:lstStyle/>
          <a:p>
            <a:r>
              <a:rPr lang="en-US" sz="2400" b="1" dirty="0" smtClean="0">
                <a:solidFill>
                  <a:srgbClr val="00B050"/>
                </a:solidFill>
              </a:rPr>
              <a:t>PC/CONSOLE</a:t>
            </a:r>
            <a:endParaRPr lang="en-US" sz="2400" b="1" dirty="0">
              <a:solidFill>
                <a:srgbClr val="00B050"/>
              </a:solidFill>
            </a:endParaRPr>
          </a:p>
        </p:txBody>
      </p:sp>
      <p:sp>
        <p:nvSpPr>
          <p:cNvPr id="11" name="TextBox 10"/>
          <p:cNvSpPr txBox="1"/>
          <p:nvPr/>
        </p:nvSpPr>
        <p:spPr>
          <a:xfrm>
            <a:off x="1007853" y="3663172"/>
            <a:ext cx="3016403" cy="461665"/>
          </a:xfrm>
          <a:prstGeom prst="rect">
            <a:avLst/>
          </a:prstGeom>
          <a:noFill/>
        </p:spPr>
        <p:txBody>
          <a:bodyPr wrap="none" rtlCol="0">
            <a:spAutoFit/>
          </a:bodyPr>
          <a:lstStyle/>
          <a:p>
            <a:r>
              <a:rPr lang="en-US" sz="2400" b="1" dirty="0" smtClean="0">
                <a:solidFill>
                  <a:srgbClr val="00B050"/>
                </a:solidFill>
              </a:rPr>
              <a:t>SOCIAL NETWORK</a:t>
            </a:r>
            <a:endParaRPr lang="en-US" sz="2400" b="1" dirty="0">
              <a:solidFill>
                <a:srgbClr val="00B050"/>
              </a:solidFill>
            </a:endParaRPr>
          </a:p>
        </p:txBody>
      </p:sp>
      <p:sp>
        <p:nvSpPr>
          <p:cNvPr id="13" name="TextBox 12"/>
          <p:cNvSpPr txBox="1"/>
          <p:nvPr/>
        </p:nvSpPr>
        <p:spPr>
          <a:xfrm>
            <a:off x="5694737" y="1199431"/>
            <a:ext cx="2059795" cy="461665"/>
          </a:xfrm>
          <a:prstGeom prst="rect">
            <a:avLst/>
          </a:prstGeom>
          <a:noFill/>
        </p:spPr>
        <p:txBody>
          <a:bodyPr wrap="none" rtlCol="0">
            <a:spAutoFit/>
          </a:bodyPr>
          <a:lstStyle/>
          <a:p>
            <a:r>
              <a:rPr lang="en-US" sz="2400" b="1" dirty="0" smtClean="0">
                <a:solidFill>
                  <a:srgbClr val="00B050"/>
                </a:solidFill>
              </a:rPr>
              <a:t>PORTABLES</a:t>
            </a:r>
            <a:endParaRPr lang="en-US" sz="2400" b="1" dirty="0">
              <a:solidFill>
                <a:srgbClr val="00B050"/>
              </a:solidFill>
            </a:endParaRPr>
          </a:p>
        </p:txBody>
      </p:sp>
      <p:pic>
        <p:nvPicPr>
          <p:cNvPr id="48130" name="Picture 2" descr="Image result for call of duty"/>
          <p:cNvPicPr>
            <a:picLocks noChangeAspect="1" noChangeArrowheads="1"/>
          </p:cNvPicPr>
          <p:nvPr/>
        </p:nvPicPr>
        <p:blipFill>
          <a:blip r:embed="rId4"/>
          <a:srcRect/>
          <a:stretch>
            <a:fillRect/>
          </a:stretch>
        </p:blipFill>
        <p:spPr bwMode="auto">
          <a:xfrm>
            <a:off x="262687" y="1264848"/>
            <a:ext cx="796924" cy="796924"/>
          </a:xfrm>
          <a:prstGeom prst="rect">
            <a:avLst/>
          </a:prstGeom>
          <a:noFill/>
        </p:spPr>
      </p:pic>
      <p:graphicFrame>
        <p:nvGraphicFramePr>
          <p:cNvPr id="16" name="Chart 15"/>
          <p:cNvGraphicFramePr/>
          <p:nvPr/>
        </p:nvGraphicFramePr>
        <p:xfrm>
          <a:off x="1276351" y="1524000"/>
          <a:ext cx="1733549" cy="156210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7029319" y="6172200"/>
            <a:ext cx="2114681" cy="276999"/>
          </a:xfrm>
          <a:prstGeom prst="rect">
            <a:avLst/>
          </a:prstGeom>
          <a:noFill/>
        </p:spPr>
        <p:txBody>
          <a:bodyPr wrap="none" rtlCol="0">
            <a:spAutoFit/>
          </a:bodyPr>
          <a:lstStyle/>
          <a:p>
            <a:r>
              <a:rPr lang="en-US" sz="1200" dirty="0" smtClean="0"/>
              <a:t>Source: NPD, ESA, </a:t>
            </a:r>
            <a:r>
              <a:rPr lang="en-US" sz="1200" dirty="0" err="1" smtClean="0"/>
              <a:t>Newzoo</a:t>
            </a:r>
            <a:endParaRPr lang="en-US" sz="1200" dirty="0"/>
          </a:p>
        </p:txBody>
      </p:sp>
      <p:graphicFrame>
        <p:nvGraphicFramePr>
          <p:cNvPr id="23" name="Chart 22"/>
          <p:cNvGraphicFramePr/>
          <p:nvPr/>
        </p:nvGraphicFramePr>
        <p:xfrm>
          <a:off x="5791201" y="1571625"/>
          <a:ext cx="1733549" cy="1562100"/>
        </p:xfrm>
        <a:graphic>
          <a:graphicData uri="http://schemas.openxmlformats.org/drawingml/2006/chart">
            <c:chart xmlns:c="http://schemas.openxmlformats.org/drawingml/2006/chart" xmlns:r="http://schemas.openxmlformats.org/officeDocument/2006/relationships" r:id="rId6"/>
          </a:graphicData>
        </a:graphic>
      </p:graphicFrame>
      <p:pic>
        <p:nvPicPr>
          <p:cNvPr id="48132" name="Picture 4" descr="Image result for mario"/>
          <p:cNvPicPr>
            <a:picLocks noChangeAspect="1" noChangeArrowheads="1"/>
          </p:cNvPicPr>
          <p:nvPr/>
        </p:nvPicPr>
        <p:blipFill>
          <a:blip r:embed="rId7"/>
          <a:srcRect/>
          <a:stretch>
            <a:fillRect/>
          </a:stretch>
        </p:blipFill>
        <p:spPr bwMode="auto">
          <a:xfrm>
            <a:off x="8467526" y="990060"/>
            <a:ext cx="560425" cy="1152525"/>
          </a:xfrm>
          <a:prstGeom prst="rect">
            <a:avLst/>
          </a:prstGeom>
          <a:noFill/>
        </p:spPr>
      </p:pic>
      <p:pic>
        <p:nvPicPr>
          <p:cNvPr id="48134" name="Picture 6" descr="Image result for nintendo 3ds"/>
          <p:cNvPicPr>
            <a:picLocks noChangeAspect="1" noChangeArrowheads="1"/>
          </p:cNvPicPr>
          <p:nvPr/>
        </p:nvPicPr>
        <p:blipFill>
          <a:blip r:embed="rId8"/>
          <a:srcRect/>
          <a:stretch>
            <a:fillRect/>
          </a:stretch>
        </p:blipFill>
        <p:spPr bwMode="auto">
          <a:xfrm>
            <a:off x="4821447" y="2331139"/>
            <a:ext cx="990600" cy="872825"/>
          </a:xfrm>
          <a:prstGeom prst="rect">
            <a:avLst/>
          </a:prstGeom>
          <a:noFill/>
        </p:spPr>
      </p:pic>
      <p:sp>
        <p:nvSpPr>
          <p:cNvPr id="48136" name="AutoShape 8"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46" name="Picture 18" descr="Image result for farmville"/>
          <p:cNvPicPr>
            <a:picLocks noChangeAspect="1" noChangeArrowheads="1"/>
          </p:cNvPicPr>
          <p:nvPr/>
        </p:nvPicPr>
        <p:blipFill>
          <a:blip r:embed="rId9"/>
          <a:srcRect/>
          <a:stretch>
            <a:fillRect/>
          </a:stretch>
        </p:blipFill>
        <p:spPr bwMode="auto">
          <a:xfrm>
            <a:off x="3279776" y="4305301"/>
            <a:ext cx="752474" cy="752474"/>
          </a:xfrm>
          <a:prstGeom prst="rect">
            <a:avLst/>
          </a:prstGeom>
          <a:noFill/>
        </p:spPr>
      </p:pic>
      <p:pic>
        <p:nvPicPr>
          <p:cNvPr id="60" name="Picture 26" descr="Image result for selfie icon"/>
          <p:cNvPicPr>
            <a:picLocks noChangeAspect="1" noChangeArrowheads="1"/>
          </p:cNvPicPr>
          <p:nvPr/>
        </p:nvPicPr>
        <p:blipFill>
          <a:blip r:embed="rId10"/>
          <a:srcRect/>
          <a:stretch>
            <a:fillRect/>
          </a:stretch>
        </p:blipFill>
        <p:spPr bwMode="auto">
          <a:xfrm>
            <a:off x="3230081" y="2035564"/>
            <a:ext cx="900113" cy="900113"/>
          </a:xfrm>
          <a:prstGeom prst="rect">
            <a:avLst/>
          </a:prstGeom>
          <a:noFill/>
        </p:spPr>
      </p:pic>
      <p:sp>
        <p:nvSpPr>
          <p:cNvPr id="61" name="TextBox 60"/>
          <p:cNvSpPr txBox="1"/>
          <p:nvPr/>
        </p:nvSpPr>
        <p:spPr>
          <a:xfrm>
            <a:off x="2945920" y="2840427"/>
            <a:ext cx="1488421" cy="369332"/>
          </a:xfrm>
          <a:prstGeom prst="rect">
            <a:avLst/>
          </a:prstGeom>
          <a:noFill/>
        </p:spPr>
        <p:txBody>
          <a:bodyPr wrap="none" rtlCol="0">
            <a:spAutoFit/>
          </a:bodyPr>
          <a:lstStyle/>
          <a:p>
            <a:r>
              <a:rPr lang="en-US" dirty="0" smtClean="0"/>
              <a:t>AVG age: 27</a:t>
            </a:r>
            <a:endParaRPr lang="en-US" dirty="0"/>
          </a:p>
        </p:txBody>
      </p:sp>
      <p:grpSp>
        <p:nvGrpSpPr>
          <p:cNvPr id="3" name="Group 68"/>
          <p:cNvGrpSpPr/>
          <p:nvPr/>
        </p:nvGrpSpPr>
        <p:grpSpPr>
          <a:xfrm>
            <a:off x="7301002" y="1985064"/>
            <a:ext cx="1488421" cy="1174195"/>
            <a:chOff x="7439025" y="1519237"/>
            <a:chExt cx="1488421" cy="1174195"/>
          </a:xfrm>
        </p:grpSpPr>
        <p:pic>
          <p:nvPicPr>
            <p:cNvPr id="67" name="Picture 26" descr="Image result for selfie icon"/>
            <p:cNvPicPr>
              <a:picLocks noChangeAspect="1" noChangeArrowheads="1"/>
            </p:cNvPicPr>
            <p:nvPr/>
          </p:nvPicPr>
          <p:blipFill>
            <a:blip r:embed="rId10"/>
            <a:srcRect/>
            <a:stretch>
              <a:fillRect/>
            </a:stretch>
          </p:blipFill>
          <p:spPr bwMode="auto">
            <a:xfrm>
              <a:off x="7723186" y="1519237"/>
              <a:ext cx="900113" cy="900113"/>
            </a:xfrm>
            <a:prstGeom prst="rect">
              <a:avLst/>
            </a:prstGeom>
            <a:noFill/>
          </p:spPr>
        </p:pic>
        <p:sp>
          <p:nvSpPr>
            <p:cNvPr id="68" name="TextBox 67"/>
            <p:cNvSpPr txBox="1"/>
            <p:nvPr/>
          </p:nvSpPr>
          <p:spPr>
            <a:xfrm>
              <a:off x="7439025" y="2324100"/>
              <a:ext cx="1488421" cy="369332"/>
            </a:xfrm>
            <a:prstGeom prst="rect">
              <a:avLst/>
            </a:prstGeom>
            <a:noFill/>
          </p:spPr>
          <p:txBody>
            <a:bodyPr wrap="none" rtlCol="0">
              <a:spAutoFit/>
            </a:bodyPr>
            <a:lstStyle/>
            <a:p>
              <a:r>
                <a:rPr lang="en-US" dirty="0" smtClean="0"/>
                <a:t>AVG age: 22</a:t>
              </a:r>
              <a:endParaRPr lang="en-US" dirty="0"/>
            </a:p>
          </p:txBody>
        </p:sp>
      </p:grpSp>
      <p:grpSp>
        <p:nvGrpSpPr>
          <p:cNvPr id="4" name="Group 71"/>
          <p:cNvGrpSpPr/>
          <p:nvPr/>
        </p:nvGrpSpPr>
        <p:grpSpPr>
          <a:xfrm>
            <a:off x="103517" y="5019584"/>
            <a:ext cx="1526893" cy="1174195"/>
            <a:chOff x="2828925" y="3929062"/>
            <a:chExt cx="1526893" cy="1174195"/>
          </a:xfrm>
        </p:grpSpPr>
        <p:pic>
          <p:nvPicPr>
            <p:cNvPr id="70" name="Picture 26" descr="Image result for selfie icon"/>
            <p:cNvPicPr>
              <a:picLocks noChangeAspect="1" noChangeArrowheads="1"/>
            </p:cNvPicPr>
            <p:nvPr/>
          </p:nvPicPr>
          <p:blipFill>
            <a:blip r:embed="rId10"/>
            <a:srcRect/>
            <a:stretch>
              <a:fillRect/>
            </a:stretch>
          </p:blipFill>
          <p:spPr bwMode="auto">
            <a:xfrm>
              <a:off x="3113086" y="3929062"/>
              <a:ext cx="900113" cy="900113"/>
            </a:xfrm>
            <a:prstGeom prst="rect">
              <a:avLst/>
            </a:prstGeom>
            <a:noFill/>
          </p:spPr>
        </p:pic>
        <p:sp>
          <p:nvSpPr>
            <p:cNvPr id="71" name="TextBox 70"/>
            <p:cNvSpPr txBox="1"/>
            <p:nvPr/>
          </p:nvSpPr>
          <p:spPr>
            <a:xfrm>
              <a:off x="2828925" y="4733925"/>
              <a:ext cx="1526893" cy="369332"/>
            </a:xfrm>
            <a:prstGeom prst="rect">
              <a:avLst/>
            </a:prstGeom>
            <a:noFill/>
          </p:spPr>
          <p:txBody>
            <a:bodyPr wrap="none" rtlCol="0">
              <a:spAutoFit/>
            </a:bodyPr>
            <a:lstStyle/>
            <a:p>
              <a:r>
                <a:rPr lang="en-US" dirty="0" smtClean="0"/>
                <a:t>AVG age: 43</a:t>
              </a:r>
              <a:endParaRPr lang="en-US" dirty="0"/>
            </a:p>
          </p:txBody>
        </p:sp>
      </p:grpSp>
      <p:pic>
        <p:nvPicPr>
          <p:cNvPr id="24578" name="Picture 2" descr="Image result for FALLOUT"/>
          <p:cNvPicPr>
            <a:picLocks noChangeAspect="1" noChangeArrowheads="1"/>
          </p:cNvPicPr>
          <p:nvPr/>
        </p:nvPicPr>
        <p:blipFill>
          <a:blip r:embed="rId11"/>
          <a:srcRect/>
          <a:stretch>
            <a:fillRect/>
          </a:stretch>
        </p:blipFill>
        <p:spPr bwMode="auto">
          <a:xfrm>
            <a:off x="128617" y="2277284"/>
            <a:ext cx="1180206" cy="871537"/>
          </a:xfrm>
          <a:prstGeom prst="rect">
            <a:avLst/>
          </a:prstGeom>
          <a:noFill/>
        </p:spPr>
      </p:pic>
      <p:pic>
        <p:nvPicPr>
          <p:cNvPr id="24580" name="Picture 4" descr="Image result for MALE LOGO"/>
          <p:cNvPicPr>
            <a:picLocks noChangeAspect="1" noChangeArrowheads="1"/>
          </p:cNvPicPr>
          <p:nvPr/>
        </p:nvPicPr>
        <p:blipFill>
          <a:blip r:embed="rId12"/>
          <a:srcRect/>
          <a:stretch>
            <a:fillRect/>
          </a:stretch>
        </p:blipFill>
        <p:spPr bwMode="auto">
          <a:xfrm>
            <a:off x="2270125" y="1924050"/>
            <a:ext cx="206375" cy="531325"/>
          </a:xfrm>
          <a:prstGeom prst="rect">
            <a:avLst/>
          </a:prstGeom>
          <a:noFill/>
        </p:spPr>
      </p:pic>
      <p:pic>
        <p:nvPicPr>
          <p:cNvPr id="24582" name="Picture 6" descr="Image result for female LOGO"/>
          <p:cNvPicPr>
            <a:picLocks noChangeAspect="1" noChangeArrowheads="1"/>
          </p:cNvPicPr>
          <p:nvPr/>
        </p:nvPicPr>
        <p:blipFill>
          <a:blip r:embed="rId13"/>
          <a:srcRect/>
          <a:stretch>
            <a:fillRect/>
          </a:stretch>
        </p:blipFill>
        <p:spPr bwMode="auto">
          <a:xfrm>
            <a:off x="1689100" y="1871662"/>
            <a:ext cx="255863" cy="557213"/>
          </a:xfrm>
          <a:prstGeom prst="rect">
            <a:avLst/>
          </a:prstGeom>
          <a:noFill/>
        </p:spPr>
      </p:pic>
      <p:pic>
        <p:nvPicPr>
          <p:cNvPr id="52" name="Picture 4" descr="Image result for MALE LOGO"/>
          <p:cNvPicPr>
            <a:picLocks noChangeAspect="1" noChangeArrowheads="1"/>
          </p:cNvPicPr>
          <p:nvPr/>
        </p:nvPicPr>
        <p:blipFill>
          <a:blip r:embed="rId12"/>
          <a:srcRect/>
          <a:stretch>
            <a:fillRect/>
          </a:stretch>
        </p:blipFill>
        <p:spPr bwMode="auto">
          <a:xfrm>
            <a:off x="6794500" y="1933575"/>
            <a:ext cx="206375" cy="531325"/>
          </a:xfrm>
          <a:prstGeom prst="rect">
            <a:avLst/>
          </a:prstGeom>
          <a:noFill/>
        </p:spPr>
      </p:pic>
      <p:pic>
        <p:nvPicPr>
          <p:cNvPr id="53" name="Picture 6" descr="Image result for female LOGO"/>
          <p:cNvPicPr>
            <a:picLocks noChangeAspect="1" noChangeArrowheads="1"/>
          </p:cNvPicPr>
          <p:nvPr/>
        </p:nvPicPr>
        <p:blipFill>
          <a:blip r:embed="rId13"/>
          <a:srcRect/>
          <a:stretch>
            <a:fillRect/>
          </a:stretch>
        </p:blipFill>
        <p:spPr bwMode="auto">
          <a:xfrm>
            <a:off x="6242050" y="2024062"/>
            <a:ext cx="255863" cy="557213"/>
          </a:xfrm>
          <a:prstGeom prst="rect">
            <a:avLst/>
          </a:prstGeom>
          <a:noFill/>
        </p:spPr>
      </p:pic>
      <p:sp>
        <p:nvSpPr>
          <p:cNvPr id="18" name="TextBox 17"/>
          <p:cNvSpPr txBox="1"/>
          <p:nvPr/>
        </p:nvSpPr>
        <p:spPr>
          <a:xfrm>
            <a:off x="2019300" y="2390775"/>
            <a:ext cx="646331" cy="369332"/>
          </a:xfrm>
          <a:prstGeom prst="rect">
            <a:avLst/>
          </a:prstGeom>
          <a:noFill/>
        </p:spPr>
        <p:txBody>
          <a:bodyPr wrap="none" rtlCol="0">
            <a:spAutoFit/>
          </a:bodyPr>
          <a:lstStyle/>
          <a:p>
            <a:r>
              <a:rPr lang="en-US" b="1" dirty="0" smtClean="0"/>
              <a:t>62%</a:t>
            </a:r>
            <a:endParaRPr lang="en-US" b="1" dirty="0"/>
          </a:p>
        </p:txBody>
      </p:sp>
      <p:sp>
        <p:nvSpPr>
          <p:cNvPr id="17" name="TextBox 16"/>
          <p:cNvSpPr txBox="1"/>
          <p:nvPr/>
        </p:nvSpPr>
        <p:spPr>
          <a:xfrm>
            <a:off x="1476375" y="2095500"/>
            <a:ext cx="646331" cy="369332"/>
          </a:xfrm>
          <a:prstGeom prst="rect">
            <a:avLst/>
          </a:prstGeom>
          <a:noFill/>
        </p:spPr>
        <p:txBody>
          <a:bodyPr wrap="none" rtlCol="0">
            <a:spAutoFit/>
          </a:bodyPr>
          <a:lstStyle/>
          <a:p>
            <a:r>
              <a:rPr lang="en-US" b="1" dirty="0" smtClean="0"/>
              <a:t>38%</a:t>
            </a:r>
            <a:endParaRPr lang="en-US" b="1" dirty="0"/>
          </a:p>
        </p:txBody>
      </p:sp>
      <p:grpSp>
        <p:nvGrpSpPr>
          <p:cNvPr id="6" name="Group 75"/>
          <p:cNvGrpSpPr/>
          <p:nvPr/>
        </p:nvGrpSpPr>
        <p:grpSpPr>
          <a:xfrm>
            <a:off x="1378071" y="4325249"/>
            <a:ext cx="1733549" cy="1562100"/>
            <a:chOff x="1257301" y="4791075"/>
            <a:chExt cx="1733549" cy="1562100"/>
          </a:xfrm>
        </p:grpSpPr>
        <p:graphicFrame>
          <p:nvGraphicFramePr>
            <p:cNvPr id="35" name="Chart 34"/>
            <p:cNvGraphicFramePr/>
            <p:nvPr/>
          </p:nvGraphicFramePr>
          <p:xfrm>
            <a:off x="1257301" y="4791075"/>
            <a:ext cx="1733549" cy="1562100"/>
          </p:xfrm>
          <a:graphic>
            <a:graphicData uri="http://schemas.openxmlformats.org/drawingml/2006/chart">
              <c:chart xmlns:c="http://schemas.openxmlformats.org/drawingml/2006/chart" xmlns:r="http://schemas.openxmlformats.org/officeDocument/2006/relationships" r:id="rId14"/>
            </a:graphicData>
          </a:graphic>
        </p:graphicFrame>
        <p:pic>
          <p:nvPicPr>
            <p:cNvPr id="50" name="Picture 4" descr="Image result for MALE LOGO"/>
            <p:cNvPicPr>
              <a:picLocks noChangeAspect="1" noChangeArrowheads="1"/>
            </p:cNvPicPr>
            <p:nvPr/>
          </p:nvPicPr>
          <p:blipFill>
            <a:blip r:embed="rId12"/>
            <a:srcRect/>
            <a:stretch>
              <a:fillRect/>
            </a:stretch>
          </p:blipFill>
          <p:spPr bwMode="auto">
            <a:xfrm>
              <a:off x="2308225" y="5067300"/>
              <a:ext cx="206375" cy="531325"/>
            </a:xfrm>
            <a:prstGeom prst="rect">
              <a:avLst/>
            </a:prstGeom>
            <a:noFill/>
          </p:spPr>
        </p:pic>
        <p:pic>
          <p:nvPicPr>
            <p:cNvPr id="51" name="Picture 6" descr="Image result for female LOGO"/>
            <p:cNvPicPr>
              <a:picLocks noChangeAspect="1" noChangeArrowheads="1"/>
            </p:cNvPicPr>
            <p:nvPr/>
          </p:nvPicPr>
          <p:blipFill>
            <a:blip r:embed="rId13"/>
            <a:srcRect/>
            <a:stretch>
              <a:fillRect/>
            </a:stretch>
          </p:blipFill>
          <p:spPr bwMode="auto">
            <a:xfrm>
              <a:off x="1755775" y="5319712"/>
              <a:ext cx="255863" cy="557213"/>
            </a:xfrm>
            <a:prstGeom prst="rect">
              <a:avLst/>
            </a:prstGeom>
            <a:noFill/>
          </p:spPr>
        </p:pic>
        <p:sp>
          <p:nvSpPr>
            <p:cNvPr id="37" name="TextBox 36"/>
            <p:cNvSpPr txBox="1"/>
            <p:nvPr/>
          </p:nvSpPr>
          <p:spPr>
            <a:xfrm>
              <a:off x="2095500" y="5238750"/>
              <a:ext cx="646331" cy="369332"/>
            </a:xfrm>
            <a:prstGeom prst="rect">
              <a:avLst/>
            </a:prstGeom>
            <a:noFill/>
          </p:spPr>
          <p:txBody>
            <a:bodyPr wrap="none" rtlCol="0">
              <a:spAutoFit/>
            </a:bodyPr>
            <a:lstStyle/>
            <a:p>
              <a:r>
                <a:rPr lang="en-US" b="1" dirty="0" smtClean="0"/>
                <a:t>31%</a:t>
              </a:r>
              <a:endParaRPr lang="en-US" b="1" dirty="0"/>
            </a:p>
          </p:txBody>
        </p:sp>
        <p:sp>
          <p:nvSpPr>
            <p:cNvPr id="36" name="TextBox 35"/>
            <p:cNvSpPr txBox="1"/>
            <p:nvPr/>
          </p:nvSpPr>
          <p:spPr>
            <a:xfrm>
              <a:off x="1504950" y="5534025"/>
              <a:ext cx="646331" cy="369332"/>
            </a:xfrm>
            <a:prstGeom prst="rect">
              <a:avLst/>
            </a:prstGeom>
            <a:noFill/>
          </p:spPr>
          <p:txBody>
            <a:bodyPr wrap="none" rtlCol="0">
              <a:spAutoFit/>
            </a:bodyPr>
            <a:lstStyle/>
            <a:p>
              <a:r>
                <a:rPr lang="en-US" b="1" dirty="0" smtClean="0"/>
                <a:t>69%</a:t>
              </a:r>
              <a:endParaRPr lang="en-US" b="1" dirty="0"/>
            </a:p>
          </p:txBody>
        </p:sp>
      </p:grpSp>
      <p:sp>
        <p:nvSpPr>
          <p:cNvPr id="24" name="TextBox 23"/>
          <p:cNvSpPr txBox="1"/>
          <p:nvPr/>
        </p:nvSpPr>
        <p:spPr>
          <a:xfrm>
            <a:off x="6029325" y="2152650"/>
            <a:ext cx="646331" cy="369332"/>
          </a:xfrm>
          <a:prstGeom prst="rect">
            <a:avLst/>
          </a:prstGeom>
          <a:noFill/>
        </p:spPr>
        <p:txBody>
          <a:bodyPr wrap="none" rtlCol="0">
            <a:spAutoFit/>
          </a:bodyPr>
          <a:lstStyle/>
          <a:p>
            <a:r>
              <a:rPr lang="en-US" b="1" dirty="0" smtClean="0"/>
              <a:t>45%</a:t>
            </a:r>
            <a:endParaRPr lang="en-US" b="1" dirty="0"/>
          </a:p>
        </p:txBody>
      </p:sp>
      <p:sp>
        <p:nvSpPr>
          <p:cNvPr id="25" name="TextBox 24"/>
          <p:cNvSpPr txBox="1"/>
          <p:nvPr/>
        </p:nvSpPr>
        <p:spPr>
          <a:xfrm>
            <a:off x="6581775" y="2409825"/>
            <a:ext cx="646331" cy="369332"/>
          </a:xfrm>
          <a:prstGeom prst="rect">
            <a:avLst/>
          </a:prstGeom>
          <a:noFill/>
        </p:spPr>
        <p:txBody>
          <a:bodyPr wrap="none" rtlCol="0">
            <a:spAutoFit/>
          </a:bodyPr>
          <a:lstStyle/>
          <a:p>
            <a:r>
              <a:rPr lang="en-US" b="1" dirty="0" smtClean="0"/>
              <a:t>55%</a:t>
            </a:r>
            <a:endParaRPr lang="en-US" b="1" dirty="0"/>
          </a:p>
        </p:txBody>
      </p:sp>
      <p:sp>
        <p:nvSpPr>
          <p:cNvPr id="64" name="Rectangle 63"/>
          <p:cNvSpPr/>
          <p:nvPr/>
        </p:nvSpPr>
        <p:spPr>
          <a:xfrm>
            <a:off x="-17253" y="104477"/>
            <a:ext cx="9256143" cy="861681"/>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itle 1"/>
          <p:cNvSpPr>
            <a:spLocks noGrp="1"/>
          </p:cNvSpPr>
          <p:nvPr>
            <p:ph type="title" idx="4294967295"/>
          </p:nvPr>
        </p:nvSpPr>
        <p:spPr>
          <a:xfrm>
            <a:off x="0" y="155278"/>
            <a:ext cx="9144000" cy="695325"/>
          </a:xfrm>
          <a:prstGeom prst="rect">
            <a:avLst/>
          </a:prstGeom>
        </p:spPr>
        <p:txBody>
          <a:bodyPr/>
          <a:lstStyle/>
          <a:p>
            <a:pPr algn="ctr"/>
            <a:r>
              <a:rPr lang="en-US" sz="4600" dirty="0" smtClean="0">
                <a:solidFill>
                  <a:schemeClr val="bg1"/>
                </a:solidFill>
              </a:rPr>
              <a:t>GAMER SEGMENTATION</a:t>
            </a:r>
            <a:endParaRPr lang="en-US" sz="4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25</a:t>
            </a:fld>
            <a:endParaRPr lang="en-US" dirty="0"/>
          </a:p>
        </p:txBody>
      </p:sp>
      <p:cxnSp>
        <p:nvCxnSpPr>
          <p:cNvPr id="5" name="Straight Connector 4"/>
          <p:cNvCxnSpPr/>
          <p:nvPr/>
        </p:nvCxnSpPr>
        <p:spPr>
          <a:xfrm>
            <a:off x="0" y="3575411"/>
            <a:ext cx="91440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a:endCxn id="9" idx="2"/>
          </p:cNvCxnSpPr>
          <p:nvPr/>
        </p:nvCxnSpPr>
        <p:spPr>
          <a:xfrm>
            <a:off x="4572000" y="992038"/>
            <a:ext cx="17038" cy="543416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276170" y="1216684"/>
            <a:ext cx="2218877" cy="461665"/>
          </a:xfrm>
          <a:prstGeom prst="rect">
            <a:avLst/>
          </a:prstGeom>
          <a:noFill/>
        </p:spPr>
        <p:txBody>
          <a:bodyPr wrap="none" rtlCol="0">
            <a:spAutoFit/>
          </a:bodyPr>
          <a:lstStyle/>
          <a:p>
            <a:r>
              <a:rPr lang="en-US" sz="2400" b="1" dirty="0" smtClean="0">
                <a:solidFill>
                  <a:srgbClr val="00B050"/>
                </a:solidFill>
              </a:rPr>
              <a:t>PC/CONSOLE</a:t>
            </a:r>
            <a:endParaRPr lang="en-US" sz="2400" b="1" dirty="0">
              <a:solidFill>
                <a:srgbClr val="00B050"/>
              </a:solidFill>
            </a:endParaRPr>
          </a:p>
        </p:txBody>
      </p:sp>
      <p:sp>
        <p:nvSpPr>
          <p:cNvPr id="11" name="TextBox 10"/>
          <p:cNvSpPr txBox="1"/>
          <p:nvPr/>
        </p:nvSpPr>
        <p:spPr>
          <a:xfrm>
            <a:off x="1007853" y="3663172"/>
            <a:ext cx="3016403" cy="461665"/>
          </a:xfrm>
          <a:prstGeom prst="rect">
            <a:avLst/>
          </a:prstGeom>
          <a:noFill/>
        </p:spPr>
        <p:txBody>
          <a:bodyPr wrap="none" rtlCol="0">
            <a:spAutoFit/>
          </a:bodyPr>
          <a:lstStyle/>
          <a:p>
            <a:r>
              <a:rPr lang="en-US" sz="2400" b="1" dirty="0" smtClean="0">
                <a:solidFill>
                  <a:srgbClr val="00B050"/>
                </a:solidFill>
              </a:rPr>
              <a:t>SOCIAL NETWORK</a:t>
            </a:r>
            <a:endParaRPr lang="en-US" sz="2400" b="1" dirty="0">
              <a:solidFill>
                <a:srgbClr val="00B050"/>
              </a:solidFill>
            </a:endParaRPr>
          </a:p>
        </p:txBody>
      </p:sp>
      <p:sp>
        <p:nvSpPr>
          <p:cNvPr id="12" name="TextBox 11"/>
          <p:cNvSpPr txBox="1"/>
          <p:nvPr/>
        </p:nvSpPr>
        <p:spPr>
          <a:xfrm>
            <a:off x="6070840" y="3664070"/>
            <a:ext cx="1380506" cy="461665"/>
          </a:xfrm>
          <a:prstGeom prst="rect">
            <a:avLst/>
          </a:prstGeom>
          <a:noFill/>
        </p:spPr>
        <p:txBody>
          <a:bodyPr wrap="none" rtlCol="0">
            <a:spAutoFit/>
          </a:bodyPr>
          <a:lstStyle/>
          <a:p>
            <a:r>
              <a:rPr lang="en-US" sz="2400" b="1" dirty="0" smtClean="0">
                <a:solidFill>
                  <a:srgbClr val="00B050"/>
                </a:solidFill>
              </a:rPr>
              <a:t>MOBILE</a:t>
            </a:r>
            <a:endParaRPr lang="en-US" sz="2400" b="1" dirty="0">
              <a:solidFill>
                <a:srgbClr val="00B050"/>
              </a:solidFill>
            </a:endParaRPr>
          </a:p>
        </p:txBody>
      </p:sp>
      <p:sp>
        <p:nvSpPr>
          <p:cNvPr id="13" name="TextBox 12"/>
          <p:cNvSpPr txBox="1"/>
          <p:nvPr/>
        </p:nvSpPr>
        <p:spPr>
          <a:xfrm>
            <a:off x="5694737" y="1199431"/>
            <a:ext cx="2059795" cy="461665"/>
          </a:xfrm>
          <a:prstGeom prst="rect">
            <a:avLst/>
          </a:prstGeom>
          <a:noFill/>
        </p:spPr>
        <p:txBody>
          <a:bodyPr wrap="none" rtlCol="0">
            <a:spAutoFit/>
          </a:bodyPr>
          <a:lstStyle/>
          <a:p>
            <a:r>
              <a:rPr lang="en-US" sz="2400" b="1" dirty="0" smtClean="0">
                <a:solidFill>
                  <a:srgbClr val="00B050"/>
                </a:solidFill>
              </a:rPr>
              <a:t>PORTABLES</a:t>
            </a:r>
            <a:endParaRPr lang="en-US" sz="2400" b="1" dirty="0">
              <a:solidFill>
                <a:srgbClr val="00B050"/>
              </a:solidFill>
            </a:endParaRPr>
          </a:p>
        </p:txBody>
      </p:sp>
      <p:pic>
        <p:nvPicPr>
          <p:cNvPr id="48130" name="Picture 2" descr="Image result for call of duty"/>
          <p:cNvPicPr>
            <a:picLocks noChangeAspect="1" noChangeArrowheads="1"/>
          </p:cNvPicPr>
          <p:nvPr/>
        </p:nvPicPr>
        <p:blipFill>
          <a:blip r:embed="rId4"/>
          <a:srcRect/>
          <a:stretch>
            <a:fillRect/>
          </a:stretch>
        </p:blipFill>
        <p:spPr bwMode="auto">
          <a:xfrm>
            <a:off x="262687" y="1264848"/>
            <a:ext cx="796924" cy="796924"/>
          </a:xfrm>
          <a:prstGeom prst="rect">
            <a:avLst/>
          </a:prstGeom>
          <a:noFill/>
        </p:spPr>
      </p:pic>
      <p:graphicFrame>
        <p:nvGraphicFramePr>
          <p:cNvPr id="16" name="Chart 15"/>
          <p:cNvGraphicFramePr/>
          <p:nvPr/>
        </p:nvGraphicFramePr>
        <p:xfrm>
          <a:off x="1276351" y="1524000"/>
          <a:ext cx="1733549" cy="1562100"/>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7029319" y="6172200"/>
            <a:ext cx="2114681" cy="276999"/>
          </a:xfrm>
          <a:prstGeom prst="rect">
            <a:avLst/>
          </a:prstGeom>
          <a:noFill/>
        </p:spPr>
        <p:txBody>
          <a:bodyPr wrap="none" rtlCol="0">
            <a:spAutoFit/>
          </a:bodyPr>
          <a:lstStyle/>
          <a:p>
            <a:r>
              <a:rPr lang="en-US" sz="1200" dirty="0" smtClean="0"/>
              <a:t>Source: NPD, ESA, </a:t>
            </a:r>
            <a:r>
              <a:rPr lang="en-US" sz="1200" dirty="0" err="1" smtClean="0"/>
              <a:t>Newzoo</a:t>
            </a:r>
            <a:endParaRPr lang="en-US" sz="1200" dirty="0"/>
          </a:p>
        </p:txBody>
      </p:sp>
      <p:graphicFrame>
        <p:nvGraphicFramePr>
          <p:cNvPr id="23" name="Chart 22"/>
          <p:cNvGraphicFramePr/>
          <p:nvPr/>
        </p:nvGraphicFramePr>
        <p:xfrm>
          <a:off x="5791201" y="1571625"/>
          <a:ext cx="1733549" cy="1562100"/>
        </p:xfrm>
        <a:graphic>
          <a:graphicData uri="http://schemas.openxmlformats.org/drawingml/2006/chart">
            <c:chart xmlns:c="http://schemas.openxmlformats.org/drawingml/2006/chart" xmlns:r="http://schemas.openxmlformats.org/officeDocument/2006/relationships" r:id="rId6"/>
          </a:graphicData>
        </a:graphic>
      </p:graphicFrame>
      <p:pic>
        <p:nvPicPr>
          <p:cNvPr id="48132" name="Picture 4" descr="Image result for mario"/>
          <p:cNvPicPr>
            <a:picLocks noChangeAspect="1" noChangeArrowheads="1"/>
          </p:cNvPicPr>
          <p:nvPr/>
        </p:nvPicPr>
        <p:blipFill>
          <a:blip r:embed="rId7"/>
          <a:srcRect/>
          <a:stretch>
            <a:fillRect/>
          </a:stretch>
        </p:blipFill>
        <p:spPr bwMode="auto">
          <a:xfrm>
            <a:off x="8467526" y="990060"/>
            <a:ext cx="560425" cy="1152525"/>
          </a:xfrm>
          <a:prstGeom prst="rect">
            <a:avLst/>
          </a:prstGeom>
          <a:noFill/>
        </p:spPr>
      </p:pic>
      <p:pic>
        <p:nvPicPr>
          <p:cNvPr id="48134" name="Picture 6" descr="Image result for nintendo 3ds"/>
          <p:cNvPicPr>
            <a:picLocks noChangeAspect="1" noChangeArrowheads="1"/>
          </p:cNvPicPr>
          <p:nvPr/>
        </p:nvPicPr>
        <p:blipFill>
          <a:blip r:embed="rId8"/>
          <a:srcRect/>
          <a:stretch>
            <a:fillRect/>
          </a:stretch>
        </p:blipFill>
        <p:spPr bwMode="auto">
          <a:xfrm>
            <a:off x="4821447" y="2331139"/>
            <a:ext cx="990600" cy="872825"/>
          </a:xfrm>
          <a:prstGeom prst="rect">
            <a:avLst/>
          </a:prstGeom>
          <a:noFill/>
        </p:spPr>
      </p:pic>
      <p:sp>
        <p:nvSpPr>
          <p:cNvPr id="48136" name="AutoShape 8"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Image result for 3ds titles ki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44" name="Picture 16" descr="Image result for pokemon go"/>
          <p:cNvPicPr>
            <a:picLocks noChangeAspect="1" noChangeArrowheads="1"/>
          </p:cNvPicPr>
          <p:nvPr/>
        </p:nvPicPr>
        <p:blipFill>
          <a:blip r:embed="rId9"/>
          <a:srcRect/>
          <a:stretch>
            <a:fillRect/>
          </a:stretch>
        </p:blipFill>
        <p:spPr bwMode="auto">
          <a:xfrm>
            <a:off x="4854816" y="4219665"/>
            <a:ext cx="1082674" cy="658864"/>
          </a:xfrm>
          <a:prstGeom prst="rect">
            <a:avLst/>
          </a:prstGeom>
          <a:noFill/>
        </p:spPr>
      </p:pic>
      <p:pic>
        <p:nvPicPr>
          <p:cNvPr id="48146" name="Picture 18" descr="Image result for farmville"/>
          <p:cNvPicPr>
            <a:picLocks noChangeAspect="1" noChangeArrowheads="1"/>
          </p:cNvPicPr>
          <p:nvPr/>
        </p:nvPicPr>
        <p:blipFill>
          <a:blip r:embed="rId10"/>
          <a:srcRect/>
          <a:stretch>
            <a:fillRect/>
          </a:stretch>
        </p:blipFill>
        <p:spPr bwMode="auto">
          <a:xfrm>
            <a:off x="3279776" y="4305301"/>
            <a:ext cx="752474" cy="752474"/>
          </a:xfrm>
          <a:prstGeom prst="rect">
            <a:avLst/>
          </a:prstGeom>
          <a:noFill/>
        </p:spPr>
      </p:pic>
      <p:pic>
        <p:nvPicPr>
          <p:cNvPr id="48148" name="Picture 20" descr="Candy Crush logo.png"/>
          <p:cNvPicPr>
            <a:picLocks noChangeAspect="1" noChangeArrowheads="1"/>
          </p:cNvPicPr>
          <p:nvPr/>
        </p:nvPicPr>
        <p:blipFill>
          <a:blip r:embed="rId11"/>
          <a:srcRect/>
          <a:stretch>
            <a:fillRect/>
          </a:stretch>
        </p:blipFill>
        <p:spPr bwMode="auto">
          <a:xfrm>
            <a:off x="4114800" y="5322887"/>
            <a:ext cx="1038226" cy="759982"/>
          </a:xfrm>
          <a:prstGeom prst="rect">
            <a:avLst/>
          </a:prstGeom>
          <a:noFill/>
        </p:spPr>
      </p:pic>
      <p:pic>
        <p:nvPicPr>
          <p:cNvPr id="48150" name="Picture 22" descr="Image result for angry birds"/>
          <p:cNvPicPr>
            <a:picLocks noChangeAspect="1" noChangeArrowheads="1"/>
          </p:cNvPicPr>
          <p:nvPr/>
        </p:nvPicPr>
        <p:blipFill>
          <a:blip r:embed="rId12"/>
          <a:srcRect/>
          <a:stretch>
            <a:fillRect/>
          </a:stretch>
        </p:blipFill>
        <p:spPr bwMode="auto">
          <a:xfrm>
            <a:off x="7855430" y="4040488"/>
            <a:ext cx="971550" cy="645534"/>
          </a:xfrm>
          <a:prstGeom prst="rect">
            <a:avLst/>
          </a:prstGeom>
          <a:noFill/>
        </p:spPr>
      </p:pic>
      <p:pic>
        <p:nvPicPr>
          <p:cNvPr id="60" name="Picture 26" descr="Image result for selfie icon"/>
          <p:cNvPicPr>
            <a:picLocks noChangeAspect="1" noChangeArrowheads="1"/>
          </p:cNvPicPr>
          <p:nvPr/>
        </p:nvPicPr>
        <p:blipFill>
          <a:blip r:embed="rId13"/>
          <a:srcRect/>
          <a:stretch>
            <a:fillRect/>
          </a:stretch>
        </p:blipFill>
        <p:spPr bwMode="auto">
          <a:xfrm>
            <a:off x="3230081" y="2035564"/>
            <a:ext cx="900113" cy="900113"/>
          </a:xfrm>
          <a:prstGeom prst="rect">
            <a:avLst/>
          </a:prstGeom>
          <a:noFill/>
        </p:spPr>
      </p:pic>
      <p:sp>
        <p:nvSpPr>
          <p:cNvPr id="61" name="TextBox 60"/>
          <p:cNvSpPr txBox="1"/>
          <p:nvPr/>
        </p:nvSpPr>
        <p:spPr>
          <a:xfrm>
            <a:off x="2945920" y="2840427"/>
            <a:ext cx="1488421" cy="369332"/>
          </a:xfrm>
          <a:prstGeom prst="rect">
            <a:avLst/>
          </a:prstGeom>
          <a:noFill/>
        </p:spPr>
        <p:txBody>
          <a:bodyPr wrap="none" rtlCol="0">
            <a:spAutoFit/>
          </a:bodyPr>
          <a:lstStyle/>
          <a:p>
            <a:r>
              <a:rPr lang="en-US" dirty="0" smtClean="0"/>
              <a:t>AVG age: 27</a:t>
            </a:r>
            <a:endParaRPr lang="en-US" dirty="0"/>
          </a:p>
        </p:txBody>
      </p:sp>
      <p:pic>
        <p:nvPicPr>
          <p:cNvPr id="65" name="Picture 26" descr="Image result for selfie icon"/>
          <p:cNvPicPr>
            <a:picLocks noChangeAspect="1" noChangeArrowheads="1"/>
          </p:cNvPicPr>
          <p:nvPr/>
        </p:nvPicPr>
        <p:blipFill>
          <a:blip r:embed="rId13"/>
          <a:srcRect/>
          <a:stretch>
            <a:fillRect/>
          </a:stretch>
        </p:blipFill>
        <p:spPr bwMode="auto">
          <a:xfrm>
            <a:off x="7777640" y="4950932"/>
            <a:ext cx="900113" cy="900113"/>
          </a:xfrm>
          <a:prstGeom prst="rect">
            <a:avLst/>
          </a:prstGeom>
          <a:noFill/>
        </p:spPr>
      </p:pic>
      <p:sp>
        <p:nvSpPr>
          <p:cNvPr id="66" name="TextBox 65"/>
          <p:cNvSpPr txBox="1"/>
          <p:nvPr/>
        </p:nvSpPr>
        <p:spPr>
          <a:xfrm>
            <a:off x="7493479" y="5755795"/>
            <a:ext cx="1488421" cy="369332"/>
          </a:xfrm>
          <a:prstGeom prst="rect">
            <a:avLst/>
          </a:prstGeom>
          <a:noFill/>
        </p:spPr>
        <p:txBody>
          <a:bodyPr wrap="none" rtlCol="0">
            <a:spAutoFit/>
          </a:bodyPr>
          <a:lstStyle/>
          <a:p>
            <a:r>
              <a:rPr lang="en-US" dirty="0" smtClean="0"/>
              <a:t>AVG age: 27</a:t>
            </a:r>
            <a:endParaRPr lang="en-US" dirty="0"/>
          </a:p>
        </p:txBody>
      </p:sp>
      <p:grpSp>
        <p:nvGrpSpPr>
          <p:cNvPr id="3" name="Group 68"/>
          <p:cNvGrpSpPr/>
          <p:nvPr/>
        </p:nvGrpSpPr>
        <p:grpSpPr>
          <a:xfrm>
            <a:off x="7301002" y="1985064"/>
            <a:ext cx="1488421" cy="1174195"/>
            <a:chOff x="7439025" y="1519237"/>
            <a:chExt cx="1488421" cy="1174195"/>
          </a:xfrm>
        </p:grpSpPr>
        <p:pic>
          <p:nvPicPr>
            <p:cNvPr id="67" name="Picture 26" descr="Image result for selfie icon"/>
            <p:cNvPicPr>
              <a:picLocks noChangeAspect="1" noChangeArrowheads="1"/>
            </p:cNvPicPr>
            <p:nvPr/>
          </p:nvPicPr>
          <p:blipFill>
            <a:blip r:embed="rId13"/>
            <a:srcRect/>
            <a:stretch>
              <a:fillRect/>
            </a:stretch>
          </p:blipFill>
          <p:spPr bwMode="auto">
            <a:xfrm>
              <a:off x="7723186" y="1519237"/>
              <a:ext cx="900113" cy="900113"/>
            </a:xfrm>
            <a:prstGeom prst="rect">
              <a:avLst/>
            </a:prstGeom>
            <a:noFill/>
          </p:spPr>
        </p:pic>
        <p:sp>
          <p:nvSpPr>
            <p:cNvPr id="68" name="TextBox 67"/>
            <p:cNvSpPr txBox="1"/>
            <p:nvPr/>
          </p:nvSpPr>
          <p:spPr>
            <a:xfrm>
              <a:off x="7439025" y="2324100"/>
              <a:ext cx="1488421" cy="369332"/>
            </a:xfrm>
            <a:prstGeom prst="rect">
              <a:avLst/>
            </a:prstGeom>
            <a:noFill/>
          </p:spPr>
          <p:txBody>
            <a:bodyPr wrap="none" rtlCol="0">
              <a:spAutoFit/>
            </a:bodyPr>
            <a:lstStyle/>
            <a:p>
              <a:r>
                <a:rPr lang="en-US" dirty="0" smtClean="0"/>
                <a:t>AVG age: 22</a:t>
              </a:r>
              <a:endParaRPr lang="en-US" dirty="0"/>
            </a:p>
          </p:txBody>
        </p:sp>
      </p:grpSp>
      <p:grpSp>
        <p:nvGrpSpPr>
          <p:cNvPr id="4" name="Group 71"/>
          <p:cNvGrpSpPr/>
          <p:nvPr/>
        </p:nvGrpSpPr>
        <p:grpSpPr>
          <a:xfrm>
            <a:off x="103517" y="5019584"/>
            <a:ext cx="1526893" cy="1174195"/>
            <a:chOff x="2828925" y="3929062"/>
            <a:chExt cx="1526893" cy="1174195"/>
          </a:xfrm>
        </p:grpSpPr>
        <p:pic>
          <p:nvPicPr>
            <p:cNvPr id="70" name="Picture 26" descr="Image result for selfie icon"/>
            <p:cNvPicPr>
              <a:picLocks noChangeAspect="1" noChangeArrowheads="1"/>
            </p:cNvPicPr>
            <p:nvPr/>
          </p:nvPicPr>
          <p:blipFill>
            <a:blip r:embed="rId13"/>
            <a:srcRect/>
            <a:stretch>
              <a:fillRect/>
            </a:stretch>
          </p:blipFill>
          <p:spPr bwMode="auto">
            <a:xfrm>
              <a:off x="3113086" y="3929062"/>
              <a:ext cx="900113" cy="900113"/>
            </a:xfrm>
            <a:prstGeom prst="rect">
              <a:avLst/>
            </a:prstGeom>
            <a:noFill/>
          </p:spPr>
        </p:pic>
        <p:sp>
          <p:nvSpPr>
            <p:cNvPr id="71" name="TextBox 70"/>
            <p:cNvSpPr txBox="1"/>
            <p:nvPr/>
          </p:nvSpPr>
          <p:spPr>
            <a:xfrm>
              <a:off x="2828925" y="4733925"/>
              <a:ext cx="1526893" cy="369332"/>
            </a:xfrm>
            <a:prstGeom prst="rect">
              <a:avLst/>
            </a:prstGeom>
            <a:noFill/>
          </p:spPr>
          <p:txBody>
            <a:bodyPr wrap="none" rtlCol="0">
              <a:spAutoFit/>
            </a:bodyPr>
            <a:lstStyle/>
            <a:p>
              <a:r>
                <a:rPr lang="en-US" dirty="0" smtClean="0"/>
                <a:t>AVG age: 43</a:t>
              </a:r>
              <a:endParaRPr lang="en-US" dirty="0"/>
            </a:p>
          </p:txBody>
        </p:sp>
      </p:grpSp>
      <p:pic>
        <p:nvPicPr>
          <p:cNvPr id="24578" name="Picture 2" descr="Image result for FALLOUT"/>
          <p:cNvPicPr>
            <a:picLocks noChangeAspect="1" noChangeArrowheads="1"/>
          </p:cNvPicPr>
          <p:nvPr/>
        </p:nvPicPr>
        <p:blipFill>
          <a:blip r:embed="rId14"/>
          <a:srcRect/>
          <a:stretch>
            <a:fillRect/>
          </a:stretch>
        </p:blipFill>
        <p:spPr bwMode="auto">
          <a:xfrm>
            <a:off x="128617" y="2277284"/>
            <a:ext cx="1180206" cy="871537"/>
          </a:xfrm>
          <a:prstGeom prst="rect">
            <a:avLst/>
          </a:prstGeom>
          <a:noFill/>
        </p:spPr>
      </p:pic>
      <p:pic>
        <p:nvPicPr>
          <p:cNvPr id="24580" name="Picture 4" descr="Image result for MALE LOGO"/>
          <p:cNvPicPr>
            <a:picLocks noChangeAspect="1" noChangeArrowheads="1"/>
          </p:cNvPicPr>
          <p:nvPr/>
        </p:nvPicPr>
        <p:blipFill>
          <a:blip r:embed="rId15"/>
          <a:srcRect/>
          <a:stretch>
            <a:fillRect/>
          </a:stretch>
        </p:blipFill>
        <p:spPr bwMode="auto">
          <a:xfrm>
            <a:off x="2270125" y="1924050"/>
            <a:ext cx="206375" cy="531325"/>
          </a:xfrm>
          <a:prstGeom prst="rect">
            <a:avLst/>
          </a:prstGeom>
          <a:noFill/>
        </p:spPr>
      </p:pic>
      <p:pic>
        <p:nvPicPr>
          <p:cNvPr id="24582" name="Picture 6" descr="Image result for female LOGO"/>
          <p:cNvPicPr>
            <a:picLocks noChangeAspect="1" noChangeArrowheads="1"/>
          </p:cNvPicPr>
          <p:nvPr/>
        </p:nvPicPr>
        <p:blipFill>
          <a:blip r:embed="rId16"/>
          <a:srcRect/>
          <a:stretch>
            <a:fillRect/>
          </a:stretch>
        </p:blipFill>
        <p:spPr bwMode="auto">
          <a:xfrm>
            <a:off x="1689100" y="1871662"/>
            <a:ext cx="255863" cy="557213"/>
          </a:xfrm>
          <a:prstGeom prst="rect">
            <a:avLst/>
          </a:prstGeom>
          <a:noFill/>
        </p:spPr>
      </p:pic>
      <p:pic>
        <p:nvPicPr>
          <p:cNvPr id="52" name="Picture 4" descr="Image result for MALE LOGO"/>
          <p:cNvPicPr>
            <a:picLocks noChangeAspect="1" noChangeArrowheads="1"/>
          </p:cNvPicPr>
          <p:nvPr/>
        </p:nvPicPr>
        <p:blipFill>
          <a:blip r:embed="rId15"/>
          <a:srcRect/>
          <a:stretch>
            <a:fillRect/>
          </a:stretch>
        </p:blipFill>
        <p:spPr bwMode="auto">
          <a:xfrm>
            <a:off x="6794500" y="1933575"/>
            <a:ext cx="206375" cy="531325"/>
          </a:xfrm>
          <a:prstGeom prst="rect">
            <a:avLst/>
          </a:prstGeom>
          <a:noFill/>
        </p:spPr>
      </p:pic>
      <p:pic>
        <p:nvPicPr>
          <p:cNvPr id="53" name="Picture 6" descr="Image result for female LOGO"/>
          <p:cNvPicPr>
            <a:picLocks noChangeAspect="1" noChangeArrowheads="1"/>
          </p:cNvPicPr>
          <p:nvPr/>
        </p:nvPicPr>
        <p:blipFill>
          <a:blip r:embed="rId16"/>
          <a:srcRect/>
          <a:stretch>
            <a:fillRect/>
          </a:stretch>
        </p:blipFill>
        <p:spPr bwMode="auto">
          <a:xfrm>
            <a:off x="6242050" y="2024062"/>
            <a:ext cx="255863" cy="557213"/>
          </a:xfrm>
          <a:prstGeom prst="rect">
            <a:avLst/>
          </a:prstGeom>
          <a:noFill/>
        </p:spPr>
      </p:pic>
      <p:sp>
        <p:nvSpPr>
          <p:cNvPr id="18" name="TextBox 17"/>
          <p:cNvSpPr txBox="1"/>
          <p:nvPr/>
        </p:nvSpPr>
        <p:spPr>
          <a:xfrm>
            <a:off x="2019300" y="2390775"/>
            <a:ext cx="646331" cy="369332"/>
          </a:xfrm>
          <a:prstGeom prst="rect">
            <a:avLst/>
          </a:prstGeom>
          <a:noFill/>
        </p:spPr>
        <p:txBody>
          <a:bodyPr wrap="none" rtlCol="0">
            <a:spAutoFit/>
          </a:bodyPr>
          <a:lstStyle/>
          <a:p>
            <a:r>
              <a:rPr lang="en-US" b="1" dirty="0" smtClean="0"/>
              <a:t>62%</a:t>
            </a:r>
            <a:endParaRPr lang="en-US" b="1" dirty="0"/>
          </a:p>
        </p:txBody>
      </p:sp>
      <p:sp>
        <p:nvSpPr>
          <p:cNvPr id="17" name="TextBox 16"/>
          <p:cNvSpPr txBox="1"/>
          <p:nvPr/>
        </p:nvSpPr>
        <p:spPr>
          <a:xfrm>
            <a:off x="1476375" y="2095500"/>
            <a:ext cx="646331" cy="369332"/>
          </a:xfrm>
          <a:prstGeom prst="rect">
            <a:avLst/>
          </a:prstGeom>
          <a:noFill/>
        </p:spPr>
        <p:txBody>
          <a:bodyPr wrap="none" rtlCol="0">
            <a:spAutoFit/>
          </a:bodyPr>
          <a:lstStyle/>
          <a:p>
            <a:r>
              <a:rPr lang="en-US" b="1" dirty="0" smtClean="0"/>
              <a:t>38%</a:t>
            </a:r>
            <a:endParaRPr lang="en-US" b="1" dirty="0"/>
          </a:p>
        </p:txBody>
      </p:sp>
      <p:grpSp>
        <p:nvGrpSpPr>
          <p:cNvPr id="6" name="Group 75"/>
          <p:cNvGrpSpPr/>
          <p:nvPr/>
        </p:nvGrpSpPr>
        <p:grpSpPr>
          <a:xfrm>
            <a:off x="1378071" y="4325249"/>
            <a:ext cx="1733549" cy="1562100"/>
            <a:chOff x="1257301" y="4791075"/>
            <a:chExt cx="1733549" cy="1562100"/>
          </a:xfrm>
        </p:grpSpPr>
        <p:graphicFrame>
          <p:nvGraphicFramePr>
            <p:cNvPr id="35" name="Chart 34"/>
            <p:cNvGraphicFramePr/>
            <p:nvPr/>
          </p:nvGraphicFramePr>
          <p:xfrm>
            <a:off x="1257301" y="4791075"/>
            <a:ext cx="1733549" cy="1562100"/>
          </p:xfrm>
          <a:graphic>
            <a:graphicData uri="http://schemas.openxmlformats.org/drawingml/2006/chart">
              <c:chart xmlns:c="http://schemas.openxmlformats.org/drawingml/2006/chart" xmlns:r="http://schemas.openxmlformats.org/officeDocument/2006/relationships" r:id="rId17"/>
            </a:graphicData>
          </a:graphic>
        </p:graphicFrame>
        <p:pic>
          <p:nvPicPr>
            <p:cNvPr id="50" name="Picture 4" descr="Image result for MALE LOGO"/>
            <p:cNvPicPr>
              <a:picLocks noChangeAspect="1" noChangeArrowheads="1"/>
            </p:cNvPicPr>
            <p:nvPr/>
          </p:nvPicPr>
          <p:blipFill>
            <a:blip r:embed="rId15"/>
            <a:srcRect/>
            <a:stretch>
              <a:fillRect/>
            </a:stretch>
          </p:blipFill>
          <p:spPr bwMode="auto">
            <a:xfrm>
              <a:off x="2308225" y="5067300"/>
              <a:ext cx="206375" cy="531325"/>
            </a:xfrm>
            <a:prstGeom prst="rect">
              <a:avLst/>
            </a:prstGeom>
            <a:noFill/>
          </p:spPr>
        </p:pic>
        <p:pic>
          <p:nvPicPr>
            <p:cNvPr id="51" name="Picture 6" descr="Image result for female LOGO"/>
            <p:cNvPicPr>
              <a:picLocks noChangeAspect="1" noChangeArrowheads="1"/>
            </p:cNvPicPr>
            <p:nvPr/>
          </p:nvPicPr>
          <p:blipFill>
            <a:blip r:embed="rId16"/>
            <a:srcRect/>
            <a:stretch>
              <a:fillRect/>
            </a:stretch>
          </p:blipFill>
          <p:spPr bwMode="auto">
            <a:xfrm>
              <a:off x="1755775" y="5319712"/>
              <a:ext cx="255863" cy="557213"/>
            </a:xfrm>
            <a:prstGeom prst="rect">
              <a:avLst/>
            </a:prstGeom>
            <a:noFill/>
          </p:spPr>
        </p:pic>
        <p:sp>
          <p:nvSpPr>
            <p:cNvPr id="37" name="TextBox 36"/>
            <p:cNvSpPr txBox="1"/>
            <p:nvPr/>
          </p:nvSpPr>
          <p:spPr>
            <a:xfrm>
              <a:off x="2095500" y="5238750"/>
              <a:ext cx="646331" cy="369332"/>
            </a:xfrm>
            <a:prstGeom prst="rect">
              <a:avLst/>
            </a:prstGeom>
            <a:noFill/>
          </p:spPr>
          <p:txBody>
            <a:bodyPr wrap="none" rtlCol="0">
              <a:spAutoFit/>
            </a:bodyPr>
            <a:lstStyle/>
            <a:p>
              <a:r>
                <a:rPr lang="en-US" b="1" dirty="0" smtClean="0"/>
                <a:t>31%</a:t>
              </a:r>
              <a:endParaRPr lang="en-US" b="1" dirty="0"/>
            </a:p>
          </p:txBody>
        </p:sp>
        <p:sp>
          <p:nvSpPr>
            <p:cNvPr id="36" name="TextBox 35"/>
            <p:cNvSpPr txBox="1"/>
            <p:nvPr/>
          </p:nvSpPr>
          <p:spPr>
            <a:xfrm>
              <a:off x="1504950" y="5534025"/>
              <a:ext cx="646331" cy="369332"/>
            </a:xfrm>
            <a:prstGeom prst="rect">
              <a:avLst/>
            </a:prstGeom>
            <a:noFill/>
          </p:spPr>
          <p:txBody>
            <a:bodyPr wrap="none" rtlCol="0">
              <a:spAutoFit/>
            </a:bodyPr>
            <a:lstStyle/>
            <a:p>
              <a:r>
                <a:rPr lang="en-US" b="1" dirty="0" smtClean="0"/>
                <a:t>69%</a:t>
              </a:r>
              <a:endParaRPr lang="en-US" b="1" dirty="0"/>
            </a:p>
          </p:txBody>
        </p:sp>
      </p:grpSp>
      <p:sp>
        <p:nvSpPr>
          <p:cNvPr id="24" name="TextBox 23"/>
          <p:cNvSpPr txBox="1"/>
          <p:nvPr/>
        </p:nvSpPr>
        <p:spPr>
          <a:xfrm>
            <a:off x="6029325" y="2152650"/>
            <a:ext cx="646331" cy="369332"/>
          </a:xfrm>
          <a:prstGeom prst="rect">
            <a:avLst/>
          </a:prstGeom>
          <a:noFill/>
        </p:spPr>
        <p:txBody>
          <a:bodyPr wrap="none" rtlCol="0">
            <a:spAutoFit/>
          </a:bodyPr>
          <a:lstStyle/>
          <a:p>
            <a:r>
              <a:rPr lang="en-US" b="1" dirty="0" smtClean="0"/>
              <a:t>45%</a:t>
            </a:r>
            <a:endParaRPr lang="en-US" b="1" dirty="0"/>
          </a:p>
        </p:txBody>
      </p:sp>
      <p:sp>
        <p:nvSpPr>
          <p:cNvPr id="25" name="TextBox 24"/>
          <p:cNvSpPr txBox="1"/>
          <p:nvPr/>
        </p:nvSpPr>
        <p:spPr>
          <a:xfrm>
            <a:off x="6581775" y="2409825"/>
            <a:ext cx="646331" cy="369332"/>
          </a:xfrm>
          <a:prstGeom prst="rect">
            <a:avLst/>
          </a:prstGeom>
          <a:noFill/>
        </p:spPr>
        <p:txBody>
          <a:bodyPr wrap="none" rtlCol="0">
            <a:spAutoFit/>
          </a:bodyPr>
          <a:lstStyle/>
          <a:p>
            <a:r>
              <a:rPr lang="en-US" b="1" dirty="0" smtClean="0"/>
              <a:t>55%</a:t>
            </a:r>
            <a:endParaRPr lang="en-US" b="1" dirty="0"/>
          </a:p>
        </p:txBody>
      </p:sp>
      <p:grpSp>
        <p:nvGrpSpPr>
          <p:cNvPr id="7" name="Group 76"/>
          <p:cNvGrpSpPr/>
          <p:nvPr/>
        </p:nvGrpSpPr>
        <p:grpSpPr>
          <a:xfrm>
            <a:off x="5852125" y="4339985"/>
            <a:ext cx="1733549" cy="1562100"/>
            <a:chOff x="5705476" y="4581525"/>
            <a:chExt cx="1733549" cy="1562100"/>
          </a:xfrm>
        </p:grpSpPr>
        <p:graphicFrame>
          <p:nvGraphicFramePr>
            <p:cNvPr id="32" name="Chart 31"/>
            <p:cNvGraphicFramePr/>
            <p:nvPr/>
          </p:nvGraphicFramePr>
          <p:xfrm>
            <a:off x="5705476" y="4581525"/>
            <a:ext cx="1733549" cy="1562100"/>
          </p:xfrm>
          <a:graphic>
            <a:graphicData uri="http://schemas.openxmlformats.org/drawingml/2006/chart">
              <c:chart xmlns:c="http://schemas.openxmlformats.org/drawingml/2006/chart" xmlns:r="http://schemas.openxmlformats.org/officeDocument/2006/relationships" r:id="rId18"/>
            </a:graphicData>
          </a:graphic>
        </p:graphicFrame>
        <p:pic>
          <p:nvPicPr>
            <p:cNvPr id="54" name="Picture 4" descr="Image result for MALE LOGO"/>
            <p:cNvPicPr>
              <a:picLocks noChangeAspect="1" noChangeArrowheads="1"/>
            </p:cNvPicPr>
            <p:nvPr/>
          </p:nvPicPr>
          <p:blipFill>
            <a:blip r:embed="rId15"/>
            <a:srcRect/>
            <a:stretch>
              <a:fillRect/>
            </a:stretch>
          </p:blipFill>
          <p:spPr bwMode="auto">
            <a:xfrm>
              <a:off x="6680200" y="4819650"/>
              <a:ext cx="206375" cy="531325"/>
            </a:xfrm>
            <a:prstGeom prst="rect">
              <a:avLst/>
            </a:prstGeom>
            <a:noFill/>
          </p:spPr>
        </p:pic>
        <p:pic>
          <p:nvPicPr>
            <p:cNvPr id="56" name="Picture 6" descr="Image result for female LOGO"/>
            <p:cNvPicPr>
              <a:picLocks noChangeAspect="1" noChangeArrowheads="1"/>
            </p:cNvPicPr>
            <p:nvPr/>
          </p:nvPicPr>
          <p:blipFill>
            <a:blip r:embed="rId16"/>
            <a:srcRect/>
            <a:stretch>
              <a:fillRect/>
            </a:stretch>
          </p:blipFill>
          <p:spPr bwMode="auto">
            <a:xfrm>
              <a:off x="6146800" y="5119687"/>
              <a:ext cx="255863" cy="557213"/>
            </a:xfrm>
            <a:prstGeom prst="rect">
              <a:avLst/>
            </a:prstGeom>
            <a:noFill/>
          </p:spPr>
        </p:pic>
        <p:sp>
          <p:nvSpPr>
            <p:cNvPr id="57" name="TextBox 56"/>
            <p:cNvSpPr txBox="1"/>
            <p:nvPr/>
          </p:nvSpPr>
          <p:spPr>
            <a:xfrm>
              <a:off x="5943600" y="5229225"/>
              <a:ext cx="646331" cy="369332"/>
            </a:xfrm>
            <a:prstGeom prst="rect">
              <a:avLst/>
            </a:prstGeom>
            <a:noFill/>
          </p:spPr>
          <p:txBody>
            <a:bodyPr wrap="none" rtlCol="0">
              <a:spAutoFit/>
            </a:bodyPr>
            <a:lstStyle/>
            <a:p>
              <a:r>
                <a:rPr lang="en-US" b="1" dirty="0" smtClean="0"/>
                <a:t>53%</a:t>
              </a:r>
              <a:endParaRPr lang="en-US" b="1" dirty="0"/>
            </a:p>
          </p:txBody>
        </p:sp>
        <p:sp>
          <p:nvSpPr>
            <p:cNvPr id="58" name="TextBox 57"/>
            <p:cNvSpPr txBox="1"/>
            <p:nvPr/>
          </p:nvSpPr>
          <p:spPr>
            <a:xfrm>
              <a:off x="6572250" y="5314950"/>
              <a:ext cx="646331" cy="369332"/>
            </a:xfrm>
            <a:prstGeom prst="rect">
              <a:avLst/>
            </a:prstGeom>
            <a:noFill/>
          </p:spPr>
          <p:txBody>
            <a:bodyPr wrap="none" rtlCol="0">
              <a:spAutoFit/>
            </a:bodyPr>
            <a:lstStyle/>
            <a:p>
              <a:r>
                <a:rPr lang="en-US" b="1" dirty="0" smtClean="0"/>
                <a:t>47%</a:t>
              </a:r>
              <a:endParaRPr lang="en-US" b="1" dirty="0"/>
            </a:p>
          </p:txBody>
        </p:sp>
      </p:grpSp>
      <p:sp>
        <p:nvSpPr>
          <p:cNvPr id="64" name="Rectangle 63"/>
          <p:cNvSpPr/>
          <p:nvPr/>
        </p:nvSpPr>
        <p:spPr>
          <a:xfrm>
            <a:off x="-17253" y="104477"/>
            <a:ext cx="9256143" cy="861681"/>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itle 1"/>
          <p:cNvSpPr>
            <a:spLocks noGrp="1"/>
          </p:cNvSpPr>
          <p:nvPr>
            <p:ph type="title" idx="4294967295"/>
          </p:nvPr>
        </p:nvSpPr>
        <p:spPr>
          <a:xfrm>
            <a:off x="0" y="155278"/>
            <a:ext cx="9144000" cy="695325"/>
          </a:xfrm>
          <a:prstGeom prst="rect">
            <a:avLst/>
          </a:prstGeom>
        </p:spPr>
        <p:txBody>
          <a:bodyPr/>
          <a:lstStyle/>
          <a:p>
            <a:pPr algn="ctr"/>
            <a:r>
              <a:rPr lang="en-US" sz="4600" dirty="0" smtClean="0">
                <a:solidFill>
                  <a:schemeClr val="bg1"/>
                </a:solidFill>
              </a:rPr>
              <a:t>GAMER SEGMENTATION</a:t>
            </a:r>
            <a:endParaRPr lang="en-US" sz="4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rcRect l="11194" r="10199"/>
          <a:stretch>
            <a:fillRect/>
          </a:stretch>
        </p:blipFill>
        <p:spPr>
          <a:xfrm>
            <a:off x="0" y="0"/>
            <a:ext cx="9144000" cy="6539696"/>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26</a:t>
            </a:fld>
            <a:endParaRPr lang="en-US" dirty="0"/>
          </a:p>
        </p:txBody>
      </p:sp>
      <p:graphicFrame>
        <p:nvGraphicFramePr>
          <p:cNvPr id="5" name="Chart 4"/>
          <p:cNvGraphicFramePr/>
          <p:nvPr/>
        </p:nvGraphicFramePr>
        <p:xfrm>
          <a:off x="-495300" y="2006600"/>
          <a:ext cx="9880600" cy="46609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370597" y="3572294"/>
            <a:ext cx="1917700" cy="615553"/>
          </a:xfrm>
          <a:prstGeom prst="rect">
            <a:avLst/>
          </a:prstGeom>
          <a:noFill/>
        </p:spPr>
        <p:txBody>
          <a:bodyPr wrap="square" rtlCol="0">
            <a:spAutoFit/>
          </a:bodyPr>
          <a:lstStyle/>
          <a:p>
            <a:pPr algn="ctr"/>
            <a:r>
              <a:rPr lang="en-US" sz="3300" dirty="0" smtClean="0">
                <a:solidFill>
                  <a:srgbClr val="000000"/>
                </a:solidFill>
                <a:latin typeface="Capture it"/>
                <a:cs typeface="Capture it"/>
              </a:rPr>
              <a:t>SPORTS</a:t>
            </a:r>
            <a:endParaRPr lang="en-US" sz="3300" dirty="0">
              <a:solidFill>
                <a:srgbClr val="000000"/>
              </a:solidFill>
              <a:latin typeface="Capture it"/>
              <a:cs typeface="Capture it"/>
            </a:endParaRPr>
          </a:p>
        </p:txBody>
      </p:sp>
      <p:sp>
        <p:nvSpPr>
          <p:cNvPr id="9" name="TextBox 8"/>
          <p:cNvSpPr txBox="1"/>
          <p:nvPr/>
        </p:nvSpPr>
        <p:spPr>
          <a:xfrm>
            <a:off x="2627162" y="3650830"/>
            <a:ext cx="1790700" cy="615553"/>
          </a:xfrm>
          <a:prstGeom prst="rect">
            <a:avLst/>
          </a:prstGeom>
          <a:noFill/>
        </p:spPr>
        <p:txBody>
          <a:bodyPr wrap="square" rtlCol="0">
            <a:spAutoFit/>
          </a:bodyPr>
          <a:lstStyle/>
          <a:p>
            <a:pPr algn="ctr"/>
            <a:r>
              <a:rPr lang="en-US" sz="3400" dirty="0" smtClean="0">
                <a:solidFill>
                  <a:srgbClr val="000000"/>
                </a:solidFill>
                <a:latin typeface="Capture it"/>
                <a:cs typeface="Capture it"/>
              </a:rPr>
              <a:t>TV</a:t>
            </a:r>
            <a:endParaRPr lang="en-US" sz="3400" dirty="0">
              <a:solidFill>
                <a:srgbClr val="000000"/>
              </a:solidFill>
              <a:latin typeface="Capture it"/>
              <a:cs typeface="Capture it"/>
            </a:endParaRPr>
          </a:p>
        </p:txBody>
      </p:sp>
      <p:sp>
        <p:nvSpPr>
          <p:cNvPr id="10" name="TextBox 9"/>
          <p:cNvSpPr txBox="1"/>
          <p:nvPr/>
        </p:nvSpPr>
        <p:spPr>
          <a:xfrm>
            <a:off x="813819" y="3936281"/>
            <a:ext cx="1841500" cy="446276"/>
          </a:xfrm>
          <a:prstGeom prst="rect">
            <a:avLst/>
          </a:prstGeom>
          <a:noFill/>
        </p:spPr>
        <p:txBody>
          <a:bodyPr wrap="square" rtlCol="0">
            <a:spAutoFit/>
          </a:bodyPr>
          <a:lstStyle/>
          <a:p>
            <a:pPr algn="ctr"/>
            <a:r>
              <a:rPr lang="en-US" sz="2300" dirty="0" smtClean="0">
                <a:latin typeface="Capture it"/>
                <a:cs typeface="Capture it"/>
              </a:rPr>
              <a:t>LIFESTYLE</a:t>
            </a:r>
            <a:endParaRPr lang="en-US" sz="2300" dirty="0">
              <a:latin typeface="Capture it"/>
              <a:cs typeface="Capture it"/>
            </a:endParaRPr>
          </a:p>
        </p:txBody>
      </p:sp>
      <p:pic>
        <p:nvPicPr>
          <p:cNvPr id="11" name="Picture 10"/>
          <p:cNvPicPr>
            <a:picLocks noChangeAspect="1"/>
          </p:cNvPicPr>
          <p:nvPr/>
        </p:nvPicPr>
        <p:blipFill>
          <a:blip r:embed="rId5"/>
          <a:stretch>
            <a:fillRect/>
          </a:stretch>
        </p:blipFill>
        <p:spPr>
          <a:xfrm>
            <a:off x="1229744" y="4596681"/>
            <a:ext cx="1092200" cy="1092200"/>
          </a:xfrm>
          <a:prstGeom prst="rect">
            <a:avLst/>
          </a:prstGeom>
        </p:spPr>
      </p:pic>
      <p:pic>
        <p:nvPicPr>
          <p:cNvPr id="14" name="Picture 13"/>
          <p:cNvPicPr>
            <a:picLocks noChangeAspect="1"/>
          </p:cNvPicPr>
          <p:nvPr/>
        </p:nvPicPr>
        <p:blipFill>
          <a:blip r:embed="rId6"/>
          <a:stretch>
            <a:fillRect/>
          </a:stretch>
        </p:blipFill>
        <p:spPr>
          <a:xfrm>
            <a:off x="2643037" y="4225504"/>
            <a:ext cx="1771651" cy="1181101"/>
          </a:xfrm>
          <a:prstGeom prst="rect">
            <a:avLst/>
          </a:prstGeom>
        </p:spPr>
      </p:pic>
      <p:pic>
        <p:nvPicPr>
          <p:cNvPr id="16" name="Picture 15"/>
          <p:cNvPicPr>
            <a:picLocks noChangeAspect="1"/>
          </p:cNvPicPr>
          <p:nvPr/>
        </p:nvPicPr>
        <p:blipFill>
          <a:blip r:embed="rId7"/>
          <a:stretch>
            <a:fillRect/>
          </a:stretch>
        </p:blipFill>
        <p:spPr>
          <a:xfrm>
            <a:off x="4796047" y="4296194"/>
            <a:ext cx="965200" cy="965200"/>
          </a:xfrm>
          <a:prstGeom prst="rect">
            <a:avLst/>
          </a:prstGeom>
        </p:spPr>
      </p:pic>
      <p:sp>
        <p:nvSpPr>
          <p:cNvPr id="18" name="TextBox 17"/>
          <p:cNvSpPr txBox="1"/>
          <p:nvPr/>
        </p:nvSpPr>
        <p:spPr>
          <a:xfrm>
            <a:off x="4478547" y="5451894"/>
            <a:ext cx="1714500" cy="769441"/>
          </a:xfrm>
          <a:prstGeom prst="rect">
            <a:avLst/>
          </a:prstGeom>
          <a:noFill/>
        </p:spPr>
        <p:txBody>
          <a:bodyPr wrap="square" rtlCol="0">
            <a:spAutoFit/>
          </a:bodyPr>
          <a:lstStyle/>
          <a:p>
            <a:pPr algn="ctr"/>
            <a:r>
              <a:rPr lang="en-US" sz="2200" dirty="0" smtClean="0">
                <a:latin typeface="+mj-lt"/>
              </a:rPr>
              <a:t>122 INDEX</a:t>
            </a:r>
          </a:p>
          <a:p>
            <a:pPr algn="ctr"/>
            <a:r>
              <a:rPr lang="en-US" sz="2200" dirty="0" smtClean="0">
                <a:latin typeface="+mj-lt"/>
              </a:rPr>
              <a:t>34% Comp</a:t>
            </a:r>
            <a:endParaRPr lang="en-US" sz="2200" dirty="0">
              <a:latin typeface="+mj-lt"/>
            </a:endParaRPr>
          </a:p>
        </p:txBody>
      </p:sp>
      <p:sp>
        <p:nvSpPr>
          <p:cNvPr id="19" name="TextBox 18"/>
          <p:cNvSpPr txBox="1"/>
          <p:nvPr/>
        </p:nvSpPr>
        <p:spPr>
          <a:xfrm>
            <a:off x="2648309" y="5597105"/>
            <a:ext cx="1772728" cy="769441"/>
          </a:xfrm>
          <a:prstGeom prst="rect">
            <a:avLst/>
          </a:prstGeom>
          <a:noFill/>
        </p:spPr>
        <p:txBody>
          <a:bodyPr wrap="square" rtlCol="0">
            <a:spAutoFit/>
          </a:bodyPr>
          <a:lstStyle/>
          <a:p>
            <a:pPr algn="ctr"/>
            <a:r>
              <a:rPr lang="en-US" sz="2200" dirty="0" smtClean="0">
                <a:solidFill>
                  <a:srgbClr val="000000"/>
                </a:solidFill>
                <a:latin typeface="+mj-lt"/>
              </a:rPr>
              <a:t>120 INDEX</a:t>
            </a:r>
          </a:p>
          <a:p>
            <a:pPr algn="ctr"/>
            <a:r>
              <a:rPr lang="en-US" sz="2200" dirty="0" smtClean="0">
                <a:solidFill>
                  <a:srgbClr val="000000"/>
                </a:solidFill>
                <a:latin typeface="+mj-lt"/>
              </a:rPr>
              <a:t>35 % Comp</a:t>
            </a:r>
            <a:endParaRPr lang="en-US" sz="2200" dirty="0">
              <a:solidFill>
                <a:srgbClr val="000000"/>
              </a:solidFill>
              <a:latin typeface="+mj-lt"/>
            </a:endParaRPr>
          </a:p>
        </p:txBody>
      </p:sp>
      <p:sp>
        <p:nvSpPr>
          <p:cNvPr id="20" name="TextBox 19"/>
          <p:cNvSpPr txBox="1"/>
          <p:nvPr/>
        </p:nvSpPr>
        <p:spPr>
          <a:xfrm>
            <a:off x="899544" y="5828581"/>
            <a:ext cx="1714500" cy="707886"/>
          </a:xfrm>
          <a:prstGeom prst="rect">
            <a:avLst/>
          </a:prstGeom>
          <a:noFill/>
        </p:spPr>
        <p:txBody>
          <a:bodyPr wrap="square" rtlCol="0">
            <a:spAutoFit/>
          </a:bodyPr>
          <a:lstStyle/>
          <a:p>
            <a:pPr algn="ctr"/>
            <a:r>
              <a:rPr lang="en-US" sz="2000" dirty="0" smtClean="0">
                <a:solidFill>
                  <a:srgbClr val="000000"/>
                </a:solidFill>
                <a:latin typeface="+mj-lt"/>
              </a:rPr>
              <a:t>115 INDEX</a:t>
            </a:r>
          </a:p>
          <a:p>
            <a:pPr algn="ctr"/>
            <a:r>
              <a:rPr lang="en-US" sz="2000" dirty="0" smtClean="0">
                <a:solidFill>
                  <a:srgbClr val="000000"/>
                </a:solidFill>
                <a:latin typeface="+mj-lt"/>
              </a:rPr>
              <a:t>33 % Comp</a:t>
            </a:r>
            <a:endParaRPr lang="en-US" sz="2000" dirty="0">
              <a:solidFill>
                <a:srgbClr val="000000"/>
              </a:solidFill>
              <a:latin typeface="+mj-lt"/>
            </a:endParaRPr>
          </a:p>
        </p:txBody>
      </p:sp>
      <p:sp>
        <p:nvSpPr>
          <p:cNvPr id="27" name="Pentagon 26"/>
          <p:cNvSpPr/>
          <p:nvPr/>
        </p:nvSpPr>
        <p:spPr>
          <a:xfrm>
            <a:off x="0" y="2561327"/>
            <a:ext cx="6211019" cy="711200"/>
          </a:xfrm>
          <a:prstGeom prst="homePlate">
            <a:avLst/>
          </a:prstGeom>
          <a:solidFill>
            <a:schemeClr val="tx1">
              <a:alpha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72520" y="2629378"/>
            <a:ext cx="6400800" cy="338554"/>
          </a:xfrm>
          <a:prstGeom prst="rect">
            <a:avLst/>
          </a:prstGeom>
        </p:spPr>
        <p:txBody>
          <a:bodyPr wrap="square">
            <a:spAutoFit/>
          </a:bodyPr>
          <a:lstStyle/>
          <a:p>
            <a:pPr marL="0" indent="0" algn="ctr"/>
            <a:r>
              <a:rPr lang="en-US" sz="1600" b="1" dirty="0" smtClean="0">
                <a:solidFill>
                  <a:schemeClr val="bg1"/>
                </a:solidFill>
                <a:latin typeface="+mj-lt"/>
              </a:rPr>
              <a:t>Top websites that </a:t>
            </a:r>
            <a:r>
              <a:rPr lang="en-US" sz="1600" b="1" dirty="0" err="1" smtClean="0">
                <a:solidFill>
                  <a:schemeClr val="bg1"/>
                </a:solidFill>
                <a:latin typeface="+mj-lt"/>
              </a:rPr>
              <a:t>Millennials</a:t>
            </a:r>
            <a:r>
              <a:rPr lang="en-US" sz="1600" b="1" dirty="0" smtClean="0">
                <a:solidFill>
                  <a:schemeClr val="bg1"/>
                </a:solidFill>
                <a:latin typeface="+mj-lt"/>
              </a:rPr>
              <a:t> tend to look up online</a:t>
            </a:r>
          </a:p>
        </p:txBody>
      </p:sp>
      <p:sp>
        <p:nvSpPr>
          <p:cNvPr id="25" name="Rectangle 24"/>
          <p:cNvSpPr/>
          <p:nvPr/>
        </p:nvSpPr>
        <p:spPr>
          <a:xfrm>
            <a:off x="0" y="406401"/>
            <a:ext cx="9144000" cy="1295400"/>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93700"/>
            <a:ext cx="9144000" cy="838200"/>
          </a:xfrm>
          <a:prstGeom prst="rect">
            <a:avLst/>
          </a:prstGeom>
        </p:spPr>
        <p:txBody>
          <a:bodyPr/>
          <a:lstStyle/>
          <a:p>
            <a:pPr algn="ctr"/>
            <a:r>
              <a:rPr lang="en-US" sz="4600" dirty="0" smtClean="0">
                <a:solidFill>
                  <a:srgbClr val="FFFFFF"/>
                </a:solidFill>
              </a:rPr>
              <a:t>MILLENNIAL REACH ONLINE</a:t>
            </a:r>
            <a:endParaRPr lang="en-US" sz="4600" dirty="0">
              <a:solidFill>
                <a:srgbClr val="FFFFFF"/>
              </a:solidFill>
            </a:endParaRPr>
          </a:p>
        </p:txBody>
      </p:sp>
      <p:sp>
        <p:nvSpPr>
          <p:cNvPr id="24" name="TextBox 23"/>
          <p:cNvSpPr txBox="1"/>
          <p:nvPr/>
        </p:nvSpPr>
        <p:spPr>
          <a:xfrm>
            <a:off x="7800362" y="6200775"/>
            <a:ext cx="1343638" cy="261610"/>
          </a:xfrm>
          <a:prstGeom prst="rect">
            <a:avLst/>
          </a:prstGeom>
          <a:noFill/>
        </p:spPr>
        <p:txBody>
          <a:bodyPr wrap="none" rtlCol="0">
            <a:spAutoFit/>
          </a:bodyPr>
          <a:lstStyle/>
          <a:p>
            <a:r>
              <a:rPr lang="en-US" sz="1100" dirty="0" smtClean="0">
                <a:solidFill>
                  <a:schemeClr val="bg1"/>
                </a:solidFill>
              </a:rPr>
              <a:t>Source: </a:t>
            </a:r>
            <a:r>
              <a:rPr lang="en-US" sz="1100" dirty="0" err="1" smtClean="0">
                <a:solidFill>
                  <a:schemeClr val="bg1"/>
                </a:solidFill>
              </a:rPr>
              <a:t>comScore</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rcRect l="11194" r="10199"/>
          <a:stretch>
            <a:fillRect/>
          </a:stretch>
        </p:blipFill>
        <p:spPr>
          <a:xfrm>
            <a:off x="0" y="0"/>
            <a:ext cx="9144000" cy="6539696"/>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27</a:t>
            </a:fld>
            <a:endParaRPr lang="en-US" dirty="0"/>
          </a:p>
        </p:txBody>
      </p:sp>
      <p:graphicFrame>
        <p:nvGraphicFramePr>
          <p:cNvPr id="5" name="Chart 4"/>
          <p:cNvGraphicFramePr/>
          <p:nvPr/>
        </p:nvGraphicFramePr>
        <p:xfrm>
          <a:off x="-495300" y="2006600"/>
          <a:ext cx="9880600" cy="46609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234263" y="2612126"/>
            <a:ext cx="1790700" cy="615553"/>
          </a:xfrm>
          <a:prstGeom prst="rect">
            <a:avLst/>
          </a:prstGeom>
          <a:noFill/>
        </p:spPr>
        <p:txBody>
          <a:bodyPr wrap="square" rtlCol="0">
            <a:spAutoFit/>
          </a:bodyPr>
          <a:lstStyle/>
          <a:p>
            <a:pPr algn="ctr"/>
            <a:r>
              <a:rPr lang="en-US" sz="3400" dirty="0" smtClean="0">
                <a:solidFill>
                  <a:srgbClr val="FFFFFF"/>
                </a:solidFill>
                <a:latin typeface="Capture it"/>
                <a:cs typeface="Capture it"/>
              </a:rPr>
              <a:t>GAMES</a:t>
            </a:r>
            <a:endParaRPr lang="en-US" sz="3400" dirty="0">
              <a:solidFill>
                <a:srgbClr val="FFFFFF"/>
              </a:solidFill>
              <a:latin typeface="Capture it"/>
              <a:cs typeface="Capture it"/>
            </a:endParaRPr>
          </a:p>
        </p:txBody>
      </p:sp>
      <p:sp>
        <p:nvSpPr>
          <p:cNvPr id="8" name="TextBox 7"/>
          <p:cNvSpPr txBox="1"/>
          <p:nvPr/>
        </p:nvSpPr>
        <p:spPr>
          <a:xfrm>
            <a:off x="4370597" y="3572294"/>
            <a:ext cx="1917700" cy="615553"/>
          </a:xfrm>
          <a:prstGeom prst="rect">
            <a:avLst/>
          </a:prstGeom>
          <a:noFill/>
        </p:spPr>
        <p:txBody>
          <a:bodyPr wrap="square" rtlCol="0">
            <a:spAutoFit/>
          </a:bodyPr>
          <a:lstStyle/>
          <a:p>
            <a:pPr algn="ctr"/>
            <a:r>
              <a:rPr lang="en-US" sz="3300" dirty="0" smtClean="0">
                <a:solidFill>
                  <a:srgbClr val="000000"/>
                </a:solidFill>
                <a:latin typeface="Capture it"/>
                <a:cs typeface="Capture it"/>
              </a:rPr>
              <a:t>SPORTS</a:t>
            </a:r>
            <a:endParaRPr lang="en-US" sz="3300" dirty="0">
              <a:solidFill>
                <a:srgbClr val="000000"/>
              </a:solidFill>
              <a:latin typeface="Capture it"/>
              <a:cs typeface="Capture it"/>
            </a:endParaRPr>
          </a:p>
        </p:txBody>
      </p:sp>
      <p:sp>
        <p:nvSpPr>
          <p:cNvPr id="9" name="TextBox 8"/>
          <p:cNvSpPr txBox="1"/>
          <p:nvPr/>
        </p:nvSpPr>
        <p:spPr>
          <a:xfrm>
            <a:off x="2627162" y="3650830"/>
            <a:ext cx="1790700" cy="615553"/>
          </a:xfrm>
          <a:prstGeom prst="rect">
            <a:avLst/>
          </a:prstGeom>
          <a:noFill/>
        </p:spPr>
        <p:txBody>
          <a:bodyPr wrap="square" rtlCol="0">
            <a:spAutoFit/>
          </a:bodyPr>
          <a:lstStyle/>
          <a:p>
            <a:pPr algn="ctr"/>
            <a:r>
              <a:rPr lang="en-US" sz="3400" dirty="0" smtClean="0">
                <a:solidFill>
                  <a:srgbClr val="000000"/>
                </a:solidFill>
                <a:latin typeface="Capture it"/>
                <a:cs typeface="Capture it"/>
              </a:rPr>
              <a:t>TV</a:t>
            </a:r>
            <a:endParaRPr lang="en-US" sz="3400" dirty="0">
              <a:solidFill>
                <a:srgbClr val="000000"/>
              </a:solidFill>
              <a:latin typeface="Capture it"/>
              <a:cs typeface="Capture it"/>
            </a:endParaRPr>
          </a:p>
        </p:txBody>
      </p:sp>
      <p:sp>
        <p:nvSpPr>
          <p:cNvPr id="10" name="TextBox 9"/>
          <p:cNvSpPr txBox="1"/>
          <p:nvPr/>
        </p:nvSpPr>
        <p:spPr>
          <a:xfrm>
            <a:off x="813819" y="3936281"/>
            <a:ext cx="1841500" cy="446276"/>
          </a:xfrm>
          <a:prstGeom prst="rect">
            <a:avLst/>
          </a:prstGeom>
          <a:noFill/>
        </p:spPr>
        <p:txBody>
          <a:bodyPr wrap="square" rtlCol="0">
            <a:spAutoFit/>
          </a:bodyPr>
          <a:lstStyle/>
          <a:p>
            <a:pPr algn="ctr"/>
            <a:r>
              <a:rPr lang="en-US" sz="2300" dirty="0" smtClean="0">
                <a:latin typeface="Capture it"/>
                <a:cs typeface="Capture it"/>
              </a:rPr>
              <a:t>LIFESTYLE</a:t>
            </a:r>
            <a:endParaRPr lang="en-US" sz="2300" dirty="0">
              <a:latin typeface="Capture it"/>
              <a:cs typeface="Capture it"/>
            </a:endParaRPr>
          </a:p>
        </p:txBody>
      </p:sp>
      <p:pic>
        <p:nvPicPr>
          <p:cNvPr id="11" name="Picture 10"/>
          <p:cNvPicPr>
            <a:picLocks noChangeAspect="1"/>
          </p:cNvPicPr>
          <p:nvPr/>
        </p:nvPicPr>
        <p:blipFill>
          <a:blip r:embed="rId5"/>
          <a:stretch>
            <a:fillRect/>
          </a:stretch>
        </p:blipFill>
        <p:spPr>
          <a:xfrm>
            <a:off x="1229744" y="4596681"/>
            <a:ext cx="1092200" cy="1092200"/>
          </a:xfrm>
          <a:prstGeom prst="rect">
            <a:avLst/>
          </a:prstGeom>
        </p:spPr>
      </p:pic>
      <p:pic>
        <p:nvPicPr>
          <p:cNvPr id="14" name="Picture 13"/>
          <p:cNvPicPr>
            <a:picLocks noChangeAspect="1"/>
          </p:cNvPicPr>
          <p:nvPr/>
        </p:nvPicPr>
        <p:blipFill>
          <a:blip r:embed="rId6"/>
          <a:stretch>
            <a:fillRect/>
          </a:stretch>
        </p:blipFill>
        <p:spPr>
          <a:xfrm>
            <a:off x="2643037" y="4225504"/>
            <a:ext cx="1771651" cy="1181101"/>
          </a:xfrm>
          <a:prstGeom prst="rect">
            <a:avLst/>
          </a:prstGeom>
        </p:spPr>
      </p:pic>
      <p:pic>
        <p:nvPicPr>
          <p:cNvPr id="15" name="Picture 14"/>
          <p:cNvPicPr>
            <a:picLocks noChangeAspect="1"/>
          </p:cNvPicPr>
          <p:nvPr/>
        </p:nvPicPr>
        <p:blipFill>
          <a:blip r:embed="rId7"/>
          <a:stretch>
            <a:fillRect/>
          </a:stretch>
        </p:blipFill>
        <p:spPr>
          <a:xfrm>
            <a:off x="6342214" y="3209026"/>
            <a:ext cx="1533561" cy="1257299"/>
          </a:xfrm>
          <a:prstGeom prst="rect">
            <a:avLst/>
          </a:prstGeom>
        </p:spPr>
      </p:pic>
      <p:pic>
        <p:nvPicPr>
          <p:cNvPr id="16" name="Picture 15"/>
          <p:cNvPicPr>
            <a:picLocks noChangeAspect="1"/>
          </p:cNvPicPr>
          <p:nvPr/>
        </p:nvPicPr>
        <p:blipFill>
          <a:blip r:embed="rId8"/>
          <a:stretch>
            <a:fillRect/>
          </a:stretch>
        </p:blipFill>
        <p:spPr>
          <a:xfrm>
            <a:off x="4796047" y="4296194"/>
            <a:ext cx="965200" cy="965200"/>
          </a:xfrm>
          <a:prstGeom prst="rect">
            <a:avLst/>
          </a:prstGeom>
        </p:spPr>
      </p:pic>
      <p:sp>
        <p:nvSpPr>
          <p:cNvPr id="17" name="TextBox 16"/>
          <p:cNvSpPr txBox="1"/>
          <p:nvPr/>
        </p:nvSpPr>
        <p:spPr>
          <a:xfrm>
            <a:off x="6285063" y="4593326"/>
            <a:ext cx="1714500" cy="769441"/>
          </a:xfrm>
          <a:prstGeom prst="rect">
            <a:avLst/>
          </a:prstGeom>
          <a:noFill/>
        </p:spPr>
        <p:txBody>
          <a:bodyPr wrap="square" rtlCol="0">
            <a:spAutoFit/>
          </a:bodyPr>
          <a:lstStyle/>
          <a:p>
            <a:pPr algn="ctr"/>
            <a:r>
              <a:rPr lang="en-US" sz="2200" b="1" dirty="0" smtClean="0">
                <a:solidFill>
                  <a:srgbClr val="FFFFFF"/>
                </a:solidFill>
                <a:latin typeface="+mj-lt"/>
              </a:rPr>
              <a:t>167 INDEX</a:t>
            </a:r>
          </a:p>
          <a:p>
            <a:pPr algn="ctr"/>
            <a:r>
              <a:rPr lang="en-US" sz="2200" b="1" dirty="0" smtClean="0">
                <a:solidFill>
                  <a:srgbClr val="FFFFFF"/>
                </a:solidFill>
                <a:latin typeface="+mj-lt"/>
              </a:rPr>
              <a:t>47% Comp</a:t>
            </a:r>
            <a:endParaRPr lang="en-US" sz="2200" b="1" dirty="0">
              <a:solidFill>
                <a:srgbClr val="FFFFFF"/>
              </a:solidFill>
              <a:latin typeface="+mj-lt"/>
            </a:endParaRPr>
          </a:p>
        </p:txBody>
      </p:sp>
      <p:sp>
        <p:nvSpPr>
          <p:cNvPr id="22" name="Pentagon 21"/>
          <p:cNvSpPr/>
          <p:nvPr/>
        </p:nvSpPr>
        <p:spPr>
          <a:xfrm>
            <a:off x="0" y="2561327"/>
            <a:ext cx="6211019" cy="711200"/>
          </a:xfrm>
          <a:prstGeom prst="homePlate">
            <a:avLst/>
          </a:prstGeom>
          <a:solidFill>
            <a:schemeClr val="tx1">
              <a:alpha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72520" y="2629378"/>
            <a:ext cx="6400800" cy="584776"/>
          </a:xfrm>
          <a:prstGeom prst="rect">
            <a:avLst/>
          </a:prstGeom>
        </p:spPr>
        <p:txBody>
          <a:bodyPr wrap="square">
            <a:spAutoFit/>
          </a:bodyPr>
          <a:lstStyle/>
          <a:p>
            <a:pPr marL="0" indent="0" algn="ctr"/>
            <a:r>
              <a:rPr lang="en-US" sz="1600" b="1" dirty="0" err="1" smtClean="0">
                <a:solidFill>
                  <a:schemeClr val="bg1"/>
                </a:solidFill>
                <a:latin typeface="+mj-lt"/>
              </a:rPr>
              <a:t>Millennials</a:t>
            </a:r>
            <a:r>
              <a:rPr lang="en-US" sz="1600" b="1" dirty="0" smtClean="0">
                <a:solidFill>
                  <a:schemeClr val="bg1"/>
                </a:solidFill>
                <a:latin typeface="+mj-lt"/>
              </a:rPr>
              <a:t> are more likely to search for gaming info online than other categories.</a:t>
            </a:r>
          </a:p>
        </p:txBody>
      </p:sp>
      <p:sp>
        <p:nvSpPr>
          <p:cNvPr id="25" name="Rectangle 24"/>
          <p:cNvSpPr/>
          <p:nvPr/>
        </p:nvSpPr>
        <p:spPr>
          <a:xfrm>
            <a:off x="0" y="397774"/>
            <a:ext cx="9144000" cy="1810588"/>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376447"/>
            <a:ext cx="9144000" cy="838200"/>
          </a:xfrm>
          <a:prstGeom prst="rect">
            <a:avLst/>
          </a:prstGeom>
        </p:spPr>
        <p:txBody>
          <a:bodyPr/>
          <a:lstStyle/>
          <a:p>
            <a:pPr algn="ctr"/>
            <a:r>
              <a:rPr lang="en-US" sz="4600" dirty="0" smtClean="0">
                <a:solidFill>
                  <a:srgbClr val="FFFFFF"/>
                </a:solidFill>
              </a:rPr>
              <a:t>HIGHER APPEAL FOR GAMING AMONG MILLENNIALS</a:t>
            </a:r>
            <a:endParaRPr lang="en-US" sz="4600" dirty="0">
              <a:solidFill>
                <a:srgbClr val="FFFFFF"/>
              </a:solidFill>
            </a:endParaRPr>
          </a:p>
        </p:txBody>
      </p:sp>
      <p:sp>
        <p:nvSpPr>
          <p:cNvPr id="12" name="Text Placeholder 5"/>
          <p:cNvSpPr>
            <a:spLocks noGrp="1"/>
          </p:cNvSpPr>
          <p:nvPr>
            <p:ph type="body" sz="quarter" idx="4294967295"/>
          </p:nvPr>
        </p:nvSpPr>
        <p:spPr>
          <a:xfrm>
            <a:off x="0" y="1756428"/>
            <a:ext cx="9144000" cy="812800"/>
          </a:xfrm>
          <a:prstGeom prst="rect">
            <a:avLst/>
          </a:prstGeom>
        </p:spPr>
        <p:txBody>
          <a:bodyPr/>
          <a:lstStyle/>
          <a:p>
            <a:pPr marL="0" indent="0" algn="ctr">
              <a:buNone/>
            </a:pPr>
            <a:r>
              <a:rPr lang="en-US" sz="2100" b="1" dirty="0" smtClean="0">
                <a:solidFill>
                  <a:schemeClr val="accent4"/>
                </a:solidFill>
              </a:rPr>
              <a:t>Gaming info category:  98MM online reach</a:t>
            </a:r>
            <a:r>
              <a:rPr lang="en-US" sz="2100" b="1" dirty="0" smtClean="0">
                <a:solidFill>
                  <a:srgbClr val="FFFFFF"/>
                </a:solidFill>
              </a:rPr>
              <a:t> </a:t>
            </a:r>
          </a:p>
          <a:p>
            <a:pPr marL="0" indent="0" algn="ctr"/>
            <a:endParaRPr lang="en-US" sz="2100" dirty="0" smtClean="0">
              <a:solidFill>
                <a:srgbClr val="FFFFFF"/>
              </a:solidFill>
            </a:endParaRPr>
          </a:p>
        </p:txBody>
      </p:sp>
      <p:sp>
        <p:nvSpPr>
          <p:cNvPr id="24" name="TextBox 23"/>
          <p:cNvSpPr txBox="1"/>
          <p:nvPr/>
        </p:nvSpPr>
        <p:spPr>
          <a:xfrm>
            <a:off x="7800362" y="6200775"/>
            <a:ext cx="1343638" cy="261610"/>
          </a:xfrm>
          <a:prstGeom prst="rect">
            <a:avLst/>
          </a:prstGeom>
          <a:noFill/>
        </p:spPr>
        <p:txBody>
          <a:bodyPr wrap="none" rtlCol="0">
            <a:spAutoFit/>
          </a:bodyPr>
          <a:lstStyle/>
          <a:p>
            <a:r>
              <a:rPr lang="en-US" sz="1100" dirty="0" smtClean="0">
                <a:solidFill>
                  <a:schemeClr val="bg1"/>
                </a:solidFill>
              </a:rPr>
              <a:t>Source: </a:t>
            </a:r>
            <a:r>
              <a:rPr lang="en-US" sz="1100" dirty="0" err="1" smtClean="0">
                <a:solidFill>
                  <a:schemeClr val="bg1"/>
                </a:solidFill>
              </a:rPr>
              <a:t>comScore</a:t>
            </a:r>
            <a:endParaRPr lang="en-US" sz="1100" dirty="0">
              <a:solidFill>
                <a:schemeClr val="bg1"/>
              </a:solidFill>
            </a:endParaRPr>
          </a:p>
        </p:txBody>
      </p:sp>
      <p:sp>
        <p:nvSpPr>
          <p:cNvPr id="27" name="TextBox 26"/>
          <p:cNvSpPr txBox="1"/>
          <p:nvPr/>
        </p:nvSpPr>
        <p:spPr>
          <a:xfrm>
            <a:off x="4478547" y="5451894"/>
            <a:ext cx="1714500" cy="769441"/>
          </a:xfrm>
          <a:prstGeom prst="rect">
            <a:avLst/>
          </a:prstGeom>
          <a:noFill/>
        </p:spPr>
        <p:txBody>
          <a:bodyPr wrap="square" rtlCol="0">
            <a:spAutoFit/>
          </a:bodyPr>
          <a:lstStyle/>
          <a:p>
            <a:pPr algn="ctr"/>
            <a:r>
              <a:rPr lang="en-US" sz="2200" dirty="0" smtClean="0">
                <a:latin typeface="+mj-lt"/>
              </a:rPr>
              <a:t>122 INDEX</a:t>
            </a:r>
          </a:p>
          <a:p>
            <a:pPr algn="ctr"/>
            <a:r>
              <a:rPr lang="en-US" sz="2200" dirty="0" smtClean="0">
                <a:latin typeface="+mj-lt"/>
              </a:rPr>
              <a:t>34% Comp</a:t>
            </a:r>
            <a:endParaRPr lang="en-US" sz="2200" dirty="0">
              <a:latin typeface="+mj-lt"/>
            </a:endParaRPr>
          </a:p>
        </p:txBody>
      </p:sp>
      <p:sp>
        <p:nvSpPr>
          <p:cNvPr id="28" name="TextBox 27"/>
          <p:cNvSpPr txBox="1"/>
          <p:nvPr/>
        </p:nvSpPr>
        <p:spPr>
          <a:xfrm>
            <a:off x="2648309" y="5597105"/>
            <a:ext cx="1772728" cy="769441"/>
          </a:xfrm>
          <a:prstGeom prst="rect">
            <a:avLst/>
          </a:prstGeom>
          <a:noFill/>
        </p:spPr>
        <p:txBody>
          <a:bodyPr wrap="square" rtlCol="0">
            <a:spAutoFit/>
          </a:bodyPr>
          <a:lstStyle/>
          <a:p>
            <a:pPr algn="ctr"/>
            <a:r>
              <a:rPr lang="en-US" sz="2200" dirty="0" smtClean="0">
                <a:solidFill>
                  <a:srgbClr val="000000"/>
                </a:solidFill>
                <a:latin typeface="+mj-lt"/>
              </a:rPr>
              <a:t>120 INDEX</a:t>
            </a:r>
          </a:p>
          <a:p>
            <a:pPr algn="ctr"/>
            <a:r>
              <a:rPr lang="en-US" sz="2200" dirty="0" smtClean="0">
                <a:solidFill>
                  <a:srgbClr val="000000"/>
                </a:solidFill>
                <a:latin typeface="+mj-lt"/>
              </a:rPr>
              <a:t>35 % Comp</a:t>
            </a:r>
            <a:endParaRPr lang="en-US" sz="2200" dirty="0">
              <a:solidFill>
                <a:srgbClr val="000000"/>
              </a:solidFill>
              <a:latin typeface="+mj-lt"/>
            </a:endParaRPr>
          </a:p>
        </p:txBody>
      </p:sp>
      <p:sp>
        <p:nvSpPr>
          <p:cNvPr id="29" name="TextBox 28"/>
          <p:cNvSpPr txBox="1"/>
          <p:nvPr/>
        </p:nvSpPr>
        <p:spPr>
          <a:xfrm>
            <a:off x="899544" y="5828581"/>
            <a:ext cx="1714500" cy="707886"/>
          </a:xfrm>
          <a:prstGeom prst="rect">
            <a:avLst/>
          </a:prstGeom>
          <a:noFill/>
        </p:spPr>
        <p:txBody>
          <a:bodyPr wrap="square" rtlCol="0">
            <a:spAutoFit/>
          </a:bodyPr>
          <a:lstStyle/>
          <a:p>
            <a:pPr algn="ctr"/>
            <a:r>
              <a:rPr lang="en-US" sz="2000" dirty="0" smtClean="0">
                <a:solidFill>
                  <a:srgbClr val="000000"/>
                </a:solidFill>
                <a:latin typeface="+mj-lt"/>
              </a:rPr>
              <a:t>115 INDEX</a:t>
            </a:r>
          </a:p>
          <a:p>
            <a:pPr algn="ctr"/>
            <a:r>
              <a:rPr lang="en-US" sz="2000" dirty="0" smtClean="0">
                <a:solidFill>
                  <a:srgbClr val="000000"/>
                </a:solidFill>
                <a:latin typeface="+mj-lt"/>
              </a:rPr>
              <a:t>33 % Comp</a:t>
            </a:r>
            <a:endParaRPr lang="en-US" sz="2000" dirty="0">
              <a:solidFill>
                <a:srgbClr val="000000"/>
              </a:solidFill>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inkstockPhotos-473333876.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6709" t="75240" r="61825" b="4570"/>
              <a:stretch>
                <a:fillRect/>
              </a:stretch>
            </p:blipFill>
          </mc:Choice>
          <mc:Fallback>
            <p:blipFill>
              <a:blip r:embed="rId4"/>
              <a:srcRect l="6709" t="75240" r="61825" b="4570"/>
              <a:stretch>
                <a:fillRect/>
              </a:stretch>
            </p:blipFill>
          </mc:Fallback>
        </mc:AlternateContent>
        <p:spPr>
          <a:xfrm>
            <a:off x="0" y="-1"/>
            <a:ext cx="9144000" cy="6461125"/>
          </a:xfrm>
          <a:prstGeom prst="rect">
            <a:avLst/>
          </a:prstGeom>
        </p:spPr>
      </p:pic>
      <p:sp>
        <p:nvSpPr>
          <p:cNvPr id="7" name="Slide Number Placeholder 6"/>
          <p:cNvSpPr>
            <a:spLocks noGrp="1"/>
          </p:cNvSpPr>
          <p:nvPr>
            <p:ph type="sldNum" sz="quarter" idx="4"/>
          </p:nvPr>
        </p:nvSpPr>
        <p:spPr/>
        <p:txBody>
          <a:bodyPr/>
          <a:lstStyle/>
          <a:p>
            <a:fld id="{0515FA24-E6B7-4FB8-BFC0-36DE90ACB103}" type="slidenum">
              <a:rPr lang="en-US" smtClean="0"/>
              <a:pPr/>
              <a:t>28</a:t>
            </a:fld>
            <a:endParaRPr lang="en-US" dirty="0"/>
          </a:p>
        </p:txBody>
      </p:sp>
      <p:sp>
        <p:nvSpPr>
          <p:cNvPr id="15" name="Rectangle 14"/>
          <p:cNvSpPr/>
          <p:nvPr/>
        </p:nvSpPr>
        <p:spPr>
          <a:xfrm>
            <a:off x="0" y="127000"/>
            <a:ext cx="9144000" cy="850900"/>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1049869"/>
            <a:ext cx="9144000" cy="1604432"/>
          </a:xfrm>
          <a:prstGeom prst="rect">
            <a:avLst/>
          </a:prstGeom>
          <a:solidFill>
            <a:schemeClr val="tx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88900"/>
            <a:ext cx="9144000" cy="1033462"/>
          </a:xfrm>
          <a:prstGeom prst="rect">
            <a:avLst/>
          </a:prstGeom>
        </p:spPr>
        <p:txBody>
          <a:bodyPr/>
          <a:lstStyle/>
          <a:p>
            <a:pPr algn="ctr"/>
            <a:r>
              <a:rPr lang="en-US" sz="4600" dirty="0" smtClean="0">
                <a:solidFill>
                  <a:schemeClr val="bg1"/>
                </a:solidFill>
              </a:rPr>
              <a:t>DESIRABLE AUDIENCE</a:t>
            </a:r>
            <a:endParaRPr lang="en-US" sz="4600" dirty="0">
              <a:solidFill>
                <a:schemeClr val="bg1"/>
              </a:solidFill>
            </a:endParaRPr>
          </a:p>
        </p:txBody>
      </p:sp>
      <p:sp>
        <p:nvSpPr>
          <p:cNvPr id="12" name="Text Placeholder 5"/>
          <p:cNvSpPr>
            <a:spLocks noGrp="1"/>
          </p:cNvSpPr>
          <p:nvPr>
            <p:ph type="body" sz="quarter" idx="4294967295"/>
          </p:nvPr>
        </p:nvSpPr>
        <p:spPr>
          <a:xfrm>
            <a:off x="0" y="1138768"/>
            <a:ext cx="9144000" cy="1981200"/>
          </a:xfrm>
          <a:prstGeom prst="rect">
            <a:avLst/>
          </a:prstGeom>
        </p:spPr>
        <p:txBody>
          <a:bodyPr/>
          <a:lstStyle/>
          <a:p>
            <a:pPr marL="0" indent="0">
              <a:buNone/>
            </a:pPr>
            <a:r>
              <a:rPr lang="en-US" sz="2000" dirty="0" smtClean="0">
                <a:solidFill>
                  <a:schemeClr val="accent4"/>
                </a:solidFill>
              </a:rPr>
              <a:t>Gamers (especially the </a:t>
            </a:r>
            <a:r>
              <a:rPr lang="en-US" sz="2000" dirty="0" err="1" smtClean="0">
                <a:solidFill>
                  <a:schemeClr val="accent4"/>
                </a:solidFill>
              </a:rPr>
              <a:t>GameSpot</a:t>
            </a:r>
            <a:r>
              <a:rPr lang="en-US" sz="2000" dirty="0" smtClean="0">
                <a:solidFill>
                  <a:schemeClr val="accent4"/>
                </a:solidFill>
              </a:rPr>
              <a:t> audience) are tech savvy, have high purchasing power &amp; are quick to adopt new trends and technologies.  </a:t>
            </a:r>
          </a:p>
          <a:p>
            <a:pPr marL="0" indent="0">
              <a:buNone/>
            </a:pPr>
            <a:r>
              <a:rPr lang="en-US" sz="2000" dirty="0" smtClean="0">
                <a:solidFill>
                  <a:schemeClr val="accent4"/>
                </a:solidFill>
              </a:rPr>
              <a:t>They’re key influencers, providing advice on games (85%), tech (75%) and entertainment (89%).</a:t>
            </a:r>
          </a:p>
          <a:p>
            <a:pPr marL="0" indent="0">
              <a:buNone/>
            </a:pPr>
            <a:endParaRPr lang="en-US" sz="2000" dirty="0" smtClean="0">
              <a:solidFill>
                <a:schemeClr val="accent4"/>
              </a:solidFill>
            </a:endParaRPr>
          </a:p>
          <a:p>
            <a:pPr marL="0" indent="0">
              <a:buNone/>
            </a:pPr>
            <a:r>
              <a:rPr lang="en-US" sz="2000" dirty="0" smtClean="0">
                <a:solidFill>
                  <a:schemeClr val="accent4"/>
                </a:solidFill>
              </a:rPr>
              <a:t> </a:t>
            </a:r>
          </a:p>
          <a:p>
            <a:pPr marL="0" indent="0">
              <a:buNone/>
            </a:pPr>
            <a:endParaRPr lang="en-US" sz="2000" dirty="0" smtClean="0">
              <a:solidFill>
                <a:schemeClr val="accent4"/>
              </a:solidFill>
            </a:endParaRPr>
          </a:p>
        </p:txBody>
      </p:sp>
      <p:sp>
        <p:nvSpPr>
          <p:cNvPr id="9" name="TextBox 8"/>
          <p:cNvSpPr txBox="1"/>
          <p:nvPr/>
        </p:nvSpPr>
        <p:spPr>
          <a:xfrm>
            <a:off x="7603194" y="6191250"/>
            <a:ext cx="1540806" cy="261610"/>
          </a:xfrm>
          <a:prstGeom prst="rect">
            <a:avLst/>
          </a:prstGeom>
          <a:noFill/>
        </p:spPr>
        <p:txBody>
          <a:bodyPr wrap="none" rtlCol="0">
            <a:spAutoFit/>
          </a:bodyPr>
          <a:lstStyle/>
          <a:p>
            <a:r>
              <a:rPr lang="en-US" sz="1100" dirty="0" smtClean="0">
                <a:solidFill>
                  <a:schemeClr val="bg1"/>
                </a:solidFill>
              </a:rPr>
              <a:t>Source: </a:t>
            </a:r>
            <a:r>
              <a:rPr lang="en-US" sz="1100" dirty="0" err="1" smtClean="0">
                <a:solidFill>
                  <a:schemeClr val="bg1"/>
                </a:solidFill>
              </a:rPr>
              <a:t>CBSi</a:t>
            </a:r>
            <a:r>
              <a:rPr lang="en-US" sz="1100" dirty="0" smtClean="0">
                <a:solidFill>
                  <a:schemeClr val="bg1"/>
                </a:solidFill>
              </a:rPr>
              <a:t> Internal</a:t>
            </a:r>
            <a:endParaRPr lang="en-US" sz="1100" dirty="0">
              <a:solidFill>
                <a:schemeClr val="bg1"/>
              </a:solidFill>
            </a:endParaRPr>
          </a:p>
        </p:txBody>
      </p:sp>
      <p:pic>
        <p:nvPicPr>
          <p:cNvPr id="5124" name="Picture 4" descr="Image result for video games"/>
          <p:cNvPicPr>
            <a:picLocks noChangeAspect="1" noChangeArrowheads="1"/>
          </p:cNvPicPr>
          <p:nvPr/>
        </p:nvPicPr>
        <p:blipFill>
          <a:blip r:embed="rId5"/>
          <a:srcRect/>
          <a:stretch>
            <a:fillRect/>
          </a:stretch>
        </p:blipFill>
        <p:spPr bwMode="auto">
          <a:xfrm>
            <a:off x="298450" y="3414713"/>
            <a:ext cx="2595070" cy="1624012"/>
          </a:xfrm>
          <a:prstGeom prst="rect">
            <a:avLst/>
          </a:prstGeom>
          <a:noFill/>
        </p:spPr>
      </p:pic>
      <p:sp>
        <p:nvSpPr>
          <p:cNvPr id="13" name="TextBox 12"/>
          <p:cNvSpPr txBox="1"/>
          <p:nvPr/>
        </p:nvSpPr>
        <p:spPr>
          <a:xfrm>
            <a:off x="1184213" y="5295900"/>
            <a:ext cx="1095173" cy="646331"/>
          </a:xfrm>
          <a:prstGeom prst="rect">
            <a:avLst/>
          </a:prstGeom>
          <a:noFill/>
        </p:spPr>
        <p:txBody>
          <a:bodyPr wrap="none" rtlCol="0">
            <a:spAutoFit/>
          </a:bodyPr>
          <a:lstStyle/>
          <a:p>
            <a:pPr algn="ctr"/>
            <a:r>
              <a:rPr lang="en-US" b="1" dirty="0" smtClean="0">
                <a:solidFill>
                  <a:schemeClr val="bg1"/>
                </a:solidFill>
              </a:rPr>
              <a:t>GAMES </a:t>
            </a:r>
          </a:p>
          <a:p>
            <a:pPr algn="ctr"/>
            <a:r>
              <a:rPr lang="en-US" b="1" dirty="0" smtClean="0">
                <a:solidFill>
                  <a:schemeClr val="bg1"/>
                </a:solidFill>
              </a:rPr>
              <a:t>85%</a:t>
            </a:r>
            <a:endParaRPr lang="en-US" b="1" dirty="0">
              <a:solidFill>
                <a:schemeClr val="bg1"/>
              </a:solidFill>
            </a:endParaRPr>
          </a:p>
        </p:txBody>
      </p:sp>
      <p:pic>
        <p:nvPicPr>
          <p:cNvPr id="5126" name="Picture 6" descr="Image result for mobile device"/>
          <p:cNvPicPr>
            <a:picLocks noChangeAspect="1" noChangeArrowheads="1"/>
          </p:cNvPicPr>
          <p:nvPr/>
        </p:nvPicPr>
        <p:blipFill>
          <a:blip r:embed="rId6"/>
          <a:srcRect/>
          <a:stretch>
            <a:fillRect/>
          </a:stretch>
        </p:blipFill>
        <p:spPr bwMode="auto">
          <a:xfrm>
            <a:off x="3213100" y="3040062"/>
            <a:ext cx="2511425" cy="2213574"/>
          </a:xfrm>
          <a:prstGeom prst="rect">
            <a:avLst/>
          </a:prstGeom>
          <a:noFill/>
        </p:spPr>
      </p:pic>
      <p:sp>
        <p:nvSpPr>
          <p:cNvPr id="14" name="TextBox 13"/>
          <p:cNvSpPr txBox="1"/>
          <p:nvPr/>
        </p:nvSpPr>
        <p:spPr>
          <a:xfrm>
            <a:off x="4125628" y="5276850"/>
            <a:ext cx="813043" cy="646331"/>
          </a:xfrm>
          <a:prstGeom prst="rect">
            <a:avLst/>
          </a:prstGeom>
          <a:noFill/>
        </p:spPr>
        <p:txBody>
          <a:bodyPr wrap="none" rtlCol="0">
            <a:spAutoFit/>
          </a:bodyPr>
          <a:lstStyle/>
          <a:p>
            <a:pPr algn="ctr"/>
            <a:r>
              <a:rPr lang="en-US" b="1" dirty="0" smtClean="0">
                <a:solidFill>
                  <a:schemeClr val="bg1"/>
                </a:solidFill>
              </a:rPr>
              <a:t>TECH</a:t>
            </a:r>
          </a:p>
          <a:p>
            <a:pPr algn="ctr"/>
            <a:r>
              <a:rPr lang="en-US" b="1" dirty="0" smtClean="0">
                <a:solidFill>
                  <a:schemeClr val="bg1"/>
                </a:solidFill>
              </a:rPr>
              <a:t>75%</a:t>
            </a:r>
            <a:endParaRPr lang="en-US" b="1" dirty="0">
              <a:solidFill>
                <a:schemeClr val="bg1"/>
              </a:solidFill>
            </a:endParaRPr>
          </a:p>
        </p:txBody>
      </p:sp>
      <p:pic>
        <p:nvPicPr>
          <p:cNvPr id="5128" name="Picture 8" descr="Image result for tv and movies"/>
          <p:cNvPicPr>
            <a:picLocks noChangeAspect="1" noChangeArrowheads="1"/>
          </p:cNvPicPr>
          <p:nvPr/>
        </p:nvPicPr>
        <p:blipFill>
          <a:blip r:embed="rId7"/>
          <a:srcRect/>
          <a:stretch>
            <a:fillRect/>
          </a:stretch>
        </p:blipFill>
        <p:spPr bwMode="auto">
          <a:xfrm>
            <a:off x="6137275" y="3478213"/>
            <a:ext cx="2757311" cy="1550988"/>
          </a:xfrm>
          <a:prstGeom prst="rect">
            <a:avLst/>
          </a:prstGeom>
          <a:noFill/>
        </p:spPr>
      </p:pic>
      <p:sp>
        <p:nvSpPr>
          <p:cNvPr id="17" name="TextBox 16"/>
          <p:cNvSpPr txBox="1"/>
          <p:nvPr/>
        </p:nvSpPr>
        <p:spPr>
          <a:xfrm>
            <a:off x="6347003" y="5267325"/>
            <a:ext cx="2142446" cy="646331"/>
          </a:xfrm>
          <a:prstGeom prst="rect">
            <a:avLst/>
          </a:prstGeom>
          <a:noFill/>
        </p:spPr>
        <p:txBody>
          <a:bodyPr wrap="none" rtlCol="0">
            <a:spAutoFit/>
          </a:bodyPr>
          <a:lstStyle/>
          <a:p>
            <a:pPr algn="ctr"/>
            <a:r>
              <a:rPr lang="en-US" b="1" dirty="0" smtClean="0">
                <a:solidFill>
                  <a:schemeClr val="bg1"/>
                </a:solidFill>
              </a:rPr>
              <a:t>ENTERTAINMENT</a:t>
            </a:r>
          </a:p>
          <a:p>
            <a:pPr algn="ctr"/>
            <a:r>
              <a:rPr lang="en-US" b="1" dirty="0" smtClean="0">
                <a:solidFill>
                  <a:schemeClr val="bg1"/>
                </a:solidFill>
              </a:rPr>
              <a:t>89%</a:t>
            </a:r>
            <a:endParaRPr lang="en-US" b="1" dirty="0">
              <a:solidFill>
                <a:schemeClr val="bg1"/>
              </a:solidFill>
            </a:endParaRPr>
          </a:p>
        </p:txBody>
      </p:sp>
      <p:sp>
        <p:nvSpPr>
          <p:cNvPr id="18" name="TextBox 17"/>
          <p:cNvSpPr txBox="1"/>
          <p:nvPr/>
        </p:nvSpPr>
        <p:spPr>
          <a:xfrm>
            <a:off x="2657475" y="5991225"/>
            <a:ext cx="4104585" cy="369332"/>
          </a:xfrm>
          <a:prstGeom prst="rect">
            <a:avLst/>
          </a:prstGeom>
          <a:noFill/>
        </p:spPr>
        <p:txBody>
          <a:bodyPr wrap="none" rtlCol="0">
            <a:spAutoFit/>
          </a:bodyPr>
          <a:lstStyle/>
          <a:p>
            <a:r>
              <a:rPr lang="en-US" b="1" dirty="0" smtClean="0">
                <a:solidFill>
                  <a:schemeClr val="bg1"/>
                </a:solidFill>
              </a:rPr>
              <a:t>TOPICS THAT GAMERS ADVISE ON</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13103"/>
            <a:ext cx="9144000" cy="1295400"/>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29</a:t>
            </a:fld>
            <a:endParaRPr lang="en-US" dirty="0"/>
          </a:p>
        </p:txBody>
      </p:sp>
      <p:pic>
        <p:nvPicPr>
          <p:cNvPr id="22530" name="Picture 2" descr="http://www.nielsen.com/content/dam/corporate/us/en/newswire/uploads/2011/07/netflix-hulu-viewing.png"/>
          <p:cNvPicPr>
            <a:picLocks noChangeAspect="1" noChangeArrowheads="1"/>
          </p:cNvPicPr>
          <p:nvPr/>
        </p:nvPicPr>
        <p:blipFill>
          <a:blip r:embed="rId4"/>
          <a:srcRect/>
          <a:stretch>
            <a:fillRect/>
          </a:stretch>
        </p:blipFill>
        <p:spPr bwMode="auto">
          <a:xfrm>
            <a:off x="1670050" y="1446918"/>
            <a:ext cx="5476875" cy="4991101"/>
          </a:xfrm>
          <a:prstGeom prst="rect">
            <a:avLst/>
          </a:prstGeom>
          <a:noFill/>
        </p:spPr>
      </p:pic>
      <p:cxnSp>
        <p:nvCxnSpPr>
          <p:cNvPr id="10" name="Straight Arrow Connector 9"/>
          <p:cNvCxnSpPr>
            <a:endCxn id="20" idx="0"/>
          </p:cNvCxnSpPr>
          <p:nvPr/>
        </p:nvCxnSpPr>
        <p:spPr>
          <a:xfrm flipH="1">
            <a:off x="4405313" y="2591506"/>
            <a:ext cx="1652588" cy="771525"/>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21" idx="0"/>
          </p:cNvCxnSpPr>
          <p:nvPr/>
        </p:nvCxnSpPr>
        <p:spPr>
          <a:xfrm flipH="1">
            <a:off x="5148263" y="2591506"/>
            <a:ext cx="909637" cy="781050"/>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076950" y="1562806"/>
            <a:ext cx="2766799" cy="1200329"/>
          </a:xfrm>
          <a:prstGeom prst="rect">
            <a:avLst/>
          </a:prstGeom>
          <a:solidFill>
            <a:schemeClr val="bg1"/>
          </a:solidFill>
        </p:spPr>
        <p:txBody>
          <a:bodyPr wrap="square" rtlCol="0">
            <a:spAutoFit/>
          </a:bodyPr>
          <a:lstStyle/>
          <a:p>
            <a:pPr algn="ctr"/>
            <a:r>
              <a:rPr lang="en-US" b="1" dirty="0" smtClean="0"/>
              <a:t>Combined, Consoles were the #1 device used for Netflix users at the time</a:t>
            </a:r>
            <a:endParaRPr lang="en-US" b="1" dirty="0"/>
          </a:p>
        </p:txBody>
      </p:sp>
      <p:sp>
        <p:nvSpPr>
          <p:cNvPr id="19" name="Rectangle 18"/>
          <p:cNvSpPr/>
          <p:nvPr/>
        </p:nvSpPr>
        <p:spPr>
          <a:xfrm>
            <a:off x="2543175" y="3382081"/>
            <a:ext cx="619125" cy="1162050"/>
          </a:xfrm>
          <a:prstGeom prst="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867025" y="2591506"/>
            <a:ext cx="3181350" cy="762000"/>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095750" y="3363031"/>
            <a:ext cx="619125" cy="1162050"/>
          </a:xfrm>
          <a:prstGeom prst="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838700" y="3372556"/>
            <a:ext cx="619125" cy="1162050"/>
          </a:xfrm>
          <a:prstGeom prst="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7253" y="104477"/>
            <a:ext cx="9256143" cy="1295400"/>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idx="4294967295"/>
          </p:nvPr>
        </p:nvSpPr>
        <p:spPr>
          <a:xfrm>
            <a:off x="0" y="179298"/>
            <a:ext cx="9144000" cy="1033462"/>
          </a:xfrm>
          <a:prstGeom prst="rect">
            <a:avLst/>
          </a:prstGeom>
        </p:spPr>
        <p:txBody>
          <a:bodyPr/>
          <a:lstStyle/>
          <a:p>
            <a:pPr algn="ctr"/>
            <a:r>
              <a:rPr lang="en-US" sz="4600" dirty="0" smtClean="0">
                <a:solidFill>
                  <a:schemeClr val="bg1"/>
                </a:solidFill>
              </a:rPr>
              <a:t>EARLY CORD CUTTERS</a:t>
            </a:r>
            <a:br>
              <a:rPr lang="en-US" sz="4600" dirty="0" smtClean="0">
                <a:solidFill>
                  <a:schemeClr val="bg1"/>
                </a:solidFill>
              </a:rPr>
            </a:br>
            <a:r>
              <a:rPr lang="en-US" sz="2000" dirty="0" smtClean="0">
                <a:solidFill>
                  <a:schemeClr val="bg1"/>
                </a:solidFill>
              </a:rPr>
              <a:t>EVEN BEFORE ONSET OF STREAMING MEDIA DEVICES &amp; MOBILE</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a:lum bright="40000" contrast="-63000"/>
          </a:blip>
          <a:srcRect/>
          <a:stretch>
            <a:fillRect/>
          </a:stretch>
        </p:blipFill>
        <p:spPr bwMode="auto">
          <a:xfrm>
            <a:off x="0" y="0"/>
            <a:ext cx="9144000" cy="6443932"/>
          </a:xfrm>
          <a:prstGeom prst="rect">
            <a:avLst/>
          </a:prstGeom>
          <a:noFill/>
          <a:ln w="9525">
            <a:noFill/>
            <a:miter lim="800000"/>
            <a:headEnd/>
            <a:tailEnd/>
          </a:ln>
        </p:spPr>
      </p:pic>
      <p:sp>
        <p:nvSpPr>
          <p:cNvPr id="33" name="Rectangle 32"/>
          <p:cNvSpPr/>
          <p:nvPr/>
        </p:nvSpPr>
        <p:spPr>
          <a:xfrm>
            <a:off x="161025" y="4215441"/>
            <a:ext cx="2018582" cy="202145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970143" y="2311879"/>
            <a:ext cx="2018582" cy="134572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721524" y="2306127"/>
            <a:ext cx="2018582" cy="391351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447026" y="2317629"/>
            <a:ext cx="2018582" cy="39278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72528" y="2320506"/>
            <a:ext cx="2018582" cy="130258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0515FA24-E6B7-4FB8-BFC0-36DE90ACB103}" type="slidenum">
              <a:rPr lang="en-US" smtClean="0"/>
              <a:pPr/>
              <a:t>3</a:t>
            </a:fld>
            <a:endParaRPr lang="en-US" dirty="0"/>
          </a:p>
        </p:txBody>
      </p:sp>
      <p:sp>
        <p:nvSpPr>
          <p:cNvPr id="10" name="Rectangle 9"/>
          <p:cNvSpPr/>
          <p:nvPr/>
        </p:nvSpPr>
        <p:spPr>
          <a:xfrm>
            <a:off x="138028" y="1794275"/>
            <a:ext cx="2096220" cy="1759808"/>
          </a:xfrm>
          <a:prstGeom prst="rect">
            <a:avLst/>
          </a:prstGeom>
          <a:noFill/>
          <a:ln w="1079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395273" y="1791398"/>
            <a:ext cx="2096220" cy="4465385"/>
          </a:xfrm>
          <a:prstGeom prst="rect">
            <a:avLst/>
          </a:prstGeom>
          <a:noFill/>
          <a:ln w="1079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64021" y="1791399"/>
            <a:ext cx="2096220" cy="4458625"/>
          </a:xfrm>
          <a:prstGeom prst="rect">
            <a:avLst/>
          </a:prstGeom>
          <a:noFill/>
          <a:ln w="1079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44268" y="1791398"/>
            <a:ext cx="2096220" cy="1836285"/>
          </a:xfrm>
          <a:prstGeom prst="rect">
            <a:avLst/>
          </a:prstGeom>
          <a:noFill/>
          <a:ln w="1079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480620"/>
            <a:ext cx="9144000" cy="1175652"/>
          </a:xfrm>
          <a:prstGeom prst="rect">
            <a:avLst/>
          </a:prstGeom>
          <a:solidFill>
            <a:schemeClr val="bg1">
              <a:alpha val="7607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descr="Image result for only cbsi"/>
          <p:cNvPicPr>
            <a:picLocks noChangeAspect="1" noChangeArrowheads="1"/>
          </p:cNvPicPr>
          <p:nvPr/>
        </p:nvPicPr>
        <p:blipFill>
          <a:blip r:embed="rId4"/>
          <a:srcRect/>
          <a:stretch>
            <a:fillRect/>
          </a:stretch>
        </p:blipFill>
        <p:spPr bwMode="auto">
          <a:xfrm>
            <a:off x="2311862" y="628256"/>
            <a:ext cx="4574816" cy="888466"/>
          </a:xfrm>
          <a:prstGeom prst="rect">
            <a:avLst/>
          </a:prstGeom>
          <a:noFill/>
        </p:spPr>
      </p:pic>
      <p:sp>
        <p:nvSpPr>
          <p:cNvPr id="19" name="Rectangle 18"/>
          <p:cNvSpPr/>
          <p:nvPr/>
        </p:nvSpPr>
        <p:spPr>
          <a:xfrm>
            <a:off x="155276" y="1854678"/>
            <a:ext cx="2087592" cy="474453"/>
          </a:xfrm>
          <a:prstGeom prst="rect">
            <a:avLst/>
          </a:prstGeom>
          <a:solidFill>
            <a:schemeClr val="accent2">
              <a:lumMod val="75000"/>
            </a:schemeClr>
          </a:solid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sp>
        <p:nvSpPr>
          <p:cNvPr id="20" name="Rectangle 19"/>
          <p:cNvSpPr/>
          <p:nvPr/>
        </p:nvSpPr>
        <p:spPr>
          <a:xfrm>
            <a:off x="2403894" y="1851803"/>
            <a:ext cx="2087592" cy="474453"/>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35153" y="3766854"/>
            <a:ext cx="2096220" cy="2486911"/>
          </a:xfrm>
          <a:prstGeom prst="rect">
            <a:avLst/>
          </a:prstGeom>
          <a:noFill/>
          <a:ln w="1079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52401" y="3810006"/>
            <a:ext cx="2087592" cy="474453"/>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678392" y="1848926"/>
            <a:ext cx="2087592" cy="474453"/>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03517" y="1733910"/>
            <a:ext cx="2185406" cy="646331"/>
          </a:xfrm>
          <a:prstGeom prst="rect">
            <a:avLst/>
          </a:prstGeom>
          <a:noFill/>
        </p:spPr>
        <p:txBody>
          <a:bodyPr wrap="none" rtlCol="0">
            <a:spAutoFit/>
          </a:bodyPr>
          <a:lstStyle/>
          <a:p>
            <a:pPr algn="ctr"/>
            <a:r>
              <a:rPr lang="en-US" b="1" dirty="0" smtClean="0">
                <a:solidFill>
                  <a:schemeClr val="bg1"/>
                </a:solidFill>
              </a:rPr>
              <a:t>ENTERTAINMENT </a:t>
            </a:r>
          </a:p>
          <a:p>
            <a:pPr algn="ctr"/>
            <a:r>
              <a:rPr lang="en-US" b="1" dirty="0" smtClean="0">
                <a:solidFill>
                  <a:schemeClr val="bg1"/>
                </a:solidFill>
              </a:rPr>
              <a:t>&amp; NEWS</a:t>
            </a:r>
            <a:endParaRPr lang="en-US" b="1" dirty="0">
              <a:solidFill>
                <a:schemeClr val="bg1"/>
              </a:solidFill>
            </a:endParaRPr>
          </a:p>
        </p:txBody>
      </p:sp>
      <p:sp>
        <p:nvSpPr>
          <p:cNvPr id="26" name="TextBox 25"/>
          <p:cNvSpPr txBox="1"/>
          <p:nvPr/>
        </p:nvSpPr>
        <p:spPr>
          <a:xfrm>
            <a:off x="2869392" y="1851799"/>
            <a:ext cx="1133645" cy="369332"/>
          </a:xfrm>
          <a:prstGeom prst="rect">
            <a:avLst/>
          </a:prstGeom>
          <a:noFill/>
        </p:spPr>
        <p:txBody>
          <a:bodyPr wrap="none" rtlCol="0">
            <a:spAutoFit/>
          </a:bodyPr>
          <a:lstStyle/>
          <a:p>
            <a:pPr algn="ctr"/>
            <a:r>
              <a:rPr lang="en-US" b="1" dirty="0" smtClean="0">
                <a:solidFill>
                  <a:schemeClr val="bg1"/>
                </a:solidFill>
              </a:rPr>
              <a:t>SPORTS</a:t>
            </a:r>
            <a:endParaRPr lang="en-US" b="1" dirty="0">
              <a:solidFill>
                <a:schemeClr val="bg1"/>
              </a:solidFill>
            </a:endParaRPr>
          </a:p>
        </p:txBody>
      </p:sp>
      <p:sp>
        <p:nvSpPr>
          <p:cNvPr id="27" name="TextBox 26"/>
          <p:cNvSpPr txBox="1"/>
          <p:nvPr/>
        </p:nvSpPr>
        <p:spPr>
          <a:xfrm>
            <a:off x="5249358" y="1834547"/>
            <a:ext cx="928459" cy="369332"/>
          </a:xfrm>
          <a:prstGeom prst="rect">
            <a:avLst/>
          </a:prstGeom>
          <a:noFill/>
        </p:spPr>
        <p:txBody>
          <a:bodyPr wrap="none" rtlCol="0">
            <a:spAutoFit/>
          </a:bodyPr>
          <a:lstStyle/>
          <a:p>
            <a:pPr algn="ctr"/>
            <a:r>
              <a:rPr lang="en-US" b="1" dirty="0" smtClean="0">
                <a:solidFill>
                  <a:schemeClr val="bg1"/>
                </a:solidFill>
              </a:rPr>
              <a:t>MEDIA</a:t>
            </a:r>
            <a:endParaRPr lang="en-US" b="1" dirty="0">
              <a:solidFill>
                <a:schemeClr val="bg1"/>
              </a:solidFill>
            </a:endParaRPr>
          </a:p>
        </p:txBody>
      </p:sp>
      <p:sp>
        <p:nvSpPr>
          <p:cNvPr id="29" name="TextBox 28"/>
          <p:cNvSpPr txBox="1"/>
          <p:nvPr/>
        </p:nvSpPr>
        <p:spPr>
          <a:xfrm>
            <a:off x="640442" y="3833006"/>
            <a:ext cx="1031052" cy="369332"/>
          </a:xfrm>
          <a:prstGeom prst="rect">
            <a:avLst/>
          </a:prstGeom>
          <a:noFill/>
        </p:spPr>
        <p:txBody>
          <a:bodyPr wrap="none" rtlCol="0">
            <a:spAutoFit/>
          </a:bodyPr>
          <a:lstStyle/>
          <a:p>
            <a:pPr algn="ctr"/>
            <a:r>
              <a:rPr lang="en-US" b="1" dirty="0" smtClean="0">
                <a:solidFill>
                  <a:schemeClr val="bg1"/>
                </a:solidFill>
              </a:rPr>
              <a:t>GAMES</a:t>
            </a:r>
            <a:endParaRPr lang="en-US" b="1" dirty="0">
              <a:solidFill>
                <a:schemeClr val="bg1"/>
              </a:solidFill>
            </a:endParaRPr>
          </a:p>
        </p:txBody>
      </p:sp>
      <p:pic>
        <p:nvPicPr>
          <p:cNvPr id="30" name="Picture 89" descr="cbs logo.png"/>
          <p:cNvPicPr>
            <a:picLocks noChangeAspect="1"/>
          </p:cNvPicPr>
          <p:nvPr/>
        </p:nvPicPr>
        <p:blipFill>
          <a:blip r:embed="rId5"/>
          <a:srcRect/>
          <a:stretch>
            <a:fillRect/>
          </a:stretch>
        </p:blipFill>
        <p:spPr bwMode="auto">
          <a:xfrm>
            <a:off x="624936" y="2477250"/>
            <a:ext cx="1046162" cy="518920"/>
          </a:xfrm>
          <a:prstGeom prst="rect">
            <a:avLst/>
          </a:prstGeom>
          <a:noFill/>
          <a:ln w="9525">
            <a:noFill/>
            <a:miter lim="800000"/>
            <a:headEnd/>
            <a:tailEnd/>
          </a:ln>
          <a:effectLst>
            <a:softEdge rad="12700"/>
          </a:effectLst>
        </p:spPr>
      </p:pic>
      <p:pic>
        <p:nvPicPr>
          <p:cNvPr id="31" name="Picture 91" descr="news logo2.jpg"/>
          <p:cNvPicPr>
            <a:picLocks noChangeAspect="1"/>
          </p:cNvPicPr>
          <p:nvPr/>
        </p:nvPicPr>
        <p:blipFill>
          <a:blip r:embed="rId6"/>
          <a:srcRect/>
          <a:stretch>
            <a:fillRect/>
          </a:stretch>
        </p:blipFill>
        <p:spPr bwMode="auto">
          <a:xfrm>
            <a:off x="388638" y="3119827"/>
            <a:ext cx="1545038" cy="313486"/>
          </a:xfrm>
          <a:prstGeom prst="rect">
            <a:avLst/>
          </a:prstGeom>
          <a:noFill/>
          <a:ln w="9525">
            <a:noFill/>
            <a:miter lim="800000"/>
            <a:headEnd/>
            <a:tailEnd/>
          </a:ln>
        </p:spPr>
      </p:pic>
      <p:pic>
        <p:nvPicPr>
          <p:cNvPr id="64513" name="Picture 1"/>
          <p:cNvPicPr>
            <a:picLocks noChangeAspect="1" noChangeArrowheads="1"/>
          </p:cNvPicPr>
          <p:nvPr/>
        </p:nvPicPr>
        <p:blipFill>
          <a:blip r:embed="rId7"/>
          <a:srcRect/>
          <a:stretch>
            <a:fillRect/>
          </a:stretch>
        </p:blipFill>
        <p:spPr bwMode="auto">
          <a:xfrm>
            <a:off x="2642468" y="2731248"/>
            <a:ext cx="1495425" cy="619125"/>
          </a:xfrm>
          <a:prstGeom prst="rect">
            <a:avLst/>
          </a:prstGeom>
          <a:noFill/>
          <a:ln w="9525">
            <a:noFill/>
            <a:miter lim="800000"/>
            <a:headEnd/>
            <a:tailEnd/>
          </a:ln>
        </p:spPr>
      </p:pic>
      <p:pic>
        <p:nvPicPr>
          <p:cNvPr id="64514" name="Picture 2"/>
          <p:cNvPicPr>
            <a:picLocks noChangeAspect="1" noChangeArrowheads="1"/>
          </p:cNvPicPr>
          <p:nvPr/>
        </p:nvPicPr>
        <p:blipFill>
          <a:blip r:embed="rId8"/>
          <a:srcRect/>
          <a:stretch>
            <a:fillRect/>
          </a:stretch>
        </p:blipFill>
        <p:spPr bwMode="auto">
          <a:xfrm>
            <a:off x="2576962" y="3792928"/>
            <a:ext cx="1695450" cy="514350"/>
          </a:xfrm>
          <a:prstGeom prst="rect">
            <a:avLst/>
          </a:prstGeom>
          <a:noFill/>
          <a:ln w="9525">
            <a:noFill/>
            <a:miter lim="800000"/>
            <a:headEnd/>
            <a:tailEnd/>
          </a:ln>
        </p:spPr>
      </p:pic>
      <p:pic>
        <p:nvPicPr>
          <p:cNvPr id="64515" name="Picture 3"/>
          <p:cNvPicPr>
            <a:picLocks noChangeAspect="1" noChangeArrowheads="1"/>
          </p:cNvPicPr>
          <p:nvPr/>
        </p:nvPicPr>
        <p:blipFill>
          <a:blip r:embed="rId9"/>
          <a:srcRect/>
          <a:stretch>
            <a:fillRect/>
          </a:stretch>
        </p:blipFill>
        <p:spPr bwMode="auto">
          <a:xfrm>
            <a:off x="2682007" y="4491937"/>
            <a:ext cx="1571625" cy="600075"/>
          </a:xfrm>
          <a:prstGeom prst="rect">
            <a:avLst/>
          </a:prstGeom>
          <a:noFill/>
          <a:ln w="9525">
            <a:noFill/>
            <a:miter lim="800000"/>
            <a:headEnd/>
            <a:tailEnd/>
          </a:ln>
        </p:spPr>
      </p:pic>
      <p:pic>
        <p:nvPicPr>
          <p:cNvPr id="64517" name="Picture 5" descr="Image result for sportsline"/>
          <p:cNvPicPr>
            <a:picLocks noChangeAspect="1" noChangeArrowheads="1"/>
          </p:cNvPicPr>
          <p:nvPr/>
        </p:nvPicPr>
        <p:blipFill>
          <a:blip r:embed="rId10"/>
          <a:srcRect/>
          <a:stretch>
            <a:fillRect/>
          </a:stretch>
        </p:blipFill>
        <p:spPr bwMode="auto">
          <a:xfrm>
            <a:off x="2743199" y="5310337"/>
            <a:ext cx="1319063" cy="286697"/>
          </a:xfrm>
          <a:prstGeom prst="rect">
            <a:avLst/>
          </a:prstGeom>
          <a:noFill/>
        </p:spPr>
      </p:pic>
      <p:pic>
        <p:nvPicPr>
          <p:cNvPr id="37" name="Picture 2" descr="C:\Users\tsanders\Documents\GameSpot_BlackLogo.png"/>
          <p:cNvPicPr>
            <a:picLocks noChangeAspect="1" noChangeArrowheads="1"/>
          </p:cNvPicPr>
          <p:nvPr/>
        </p:nvPicPr>
        <p:blipFill>
          <a:blip r:embed="rId11"/>
          <a:srcRect/>
          <a:stretch>
            <a:fillRect/>
          </a:stretch>
        </p:blipFill>
        <p:spPr bwMode="auto">
          <a:xfrm>
            <a:off x="474454" y="4407035"/>
            <a:ext cx="1446900" cy="452265"/>
          </a:xfrm>
          <a:prstGeom prst="rect">
            <a:avLst/>
          </a:prstGeom>
          <a:noFill/>
        </p:spPr>
      </p:pic>
      <p:pic>
        <p:nvPicPr>
          <p:cNvPr id="38" name="Picture 4" descr="Image result for gamefaqs"/>
          <p:cNvPicPr>
            <a:picLocks noChangeAspect="1" noChangeArrowheads="1"/>
          </p:cNvPicPr>
          <p:nvPr/>
        </p:nvPicPr>
        <p:blipFill>
          <a:blip r:embed="rId12"/>
          <a:srcRect/>
          <a:stretch>
            <a:fillRect/>
          </a:stretch>
        </p:blipFill>
        <p:spPr bwMode="auto">
          <a:xfrm>
            <a:off x="491705" y="5017069"/>
            <a:ext cx="1420423" cy="284990"/>
          </a:xfrm>
          <a:prstGeom prst="rect">
            <a:avLst/>
          </a:prstGeom>
          <a:noFill/>
        </p:spPr>
      </p:pic>
      <p:pic>
        <p:nvPicPr>
          <p:cNvPr id="39" name="Picture 6" descr="Image result for giantbomb"/>
          <p:cNvPicPr>
            <a:picLocks noChangeAspect="1" noChangeArrowheads="1"/>
          </p:cNvPicPr>
          <p:nvPr/>
        </p:nvPicPr>
        <p:blipFill>
          <a:blip r:embed="rId13"/>
          <a:srcRect/>
          <a:stretch>
            <a:fillRect/>
          </a:stretch>
        </p:blipFill>
        <p:spPr bwMode="auto">
          <a:xfrm>
            <a:off x="862641" y="5506528"/>
            <a:ext cx="727674" cy="513652"/>
          </a:xfrm>
          <a:prstGeom prst="rect">
            <a:avLst/>
          </a:prstGeom>
          <a:noFill/>
        </p:spPr>
      </p:pic>
      <p:pic>
        <p:nvPicPr>
          <p:cNvPr id="64518" name="Picture 6"/>
          <p:cNvPicPr>
            <a:picLocks noChangeAspect="1" noChangeArrowheads="1"/>
          </p:cNvPicPr>
          <p:nvPr/>
        </p:nvPicPr>
        <p:blipFill>
          <a:blip r:embed="rId14"/>
          <a:srcRect/>
          <a:stretch>
            <a:fillRect/>
          </a:stretch>
        </p:blipFill>
        <p:spPr bwMode="auto">
          <a:xfrm>
            <a:off x="7492492" y="2344767"/>
            <a:ext cx="904875" cy="857250"/>
          </a:xfrm>
          <a:prstGeom prst="rect">
            <a:avLst/>
          </a:prstGeom>
          <a:noFill/>
          <a:ln w="9525">
            <a:noFill/>
            <a:miter lim="800000"/>
            <a:headEnd/>
            <a:tailEnd/>
          </a:ln>
        </p:spPr>
      </p:pic>
      <p:sp>
        <p:nvSpPr>
          <p:cNvPr id="24" name="Rectangle 23"/>
          <p:cNvSpPr/>
          <p:nvPr/>
        </p:nvSpPr>
        <p:spPr>
          <a:xfrm>
            <a:off x="6944263" y="1846050"/>
            <a:ext cx="2087592" cy="474453"/>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538432" y="1892055"/>
            <a:ext cx="813043" cy="369332"/>
          </a:xfrm>
          <a:prstGeom prst="rect">
            <a:avLst/>
          </a:prstGeom>
          <a:noFill/>
        </p:spPr>
        <p:txBody>
          <a:bodyPr wrap="none" rtlCol="0">
            <a:spAutoFit/>
          </a:bodyPr>
          <a:lstStyle/>
          <a:p>
            <a:pPr algn="ctr"/>
            <a:r>
              <a:rPr lang="en-US" b="1" dirty="0" smtClean="0">
                <a:solidFill>
                  <a:schemeClr val="bg1"/>
                </a:solidFill>
              </a:rPr>
              <a:t>TECH</a:t>
            </a:r>
            <a:endParaRPr lang="en-US" b="1" dirty="0">
              <a:solidFill>
                <a:schemeClr val="bg1"/>
              </a:solidFill>
            </a:endParaRPr>
          </a:p>
        </p:txBody>
      </p:sp>
      <p:pic>
        <p:nvPicPr>
          <p:cNvPr id="64520" name="Picture 8"/>
          <p:cNvPicPr>
            <a:picLocks noChangeAspect="1" noChangeArrowheads="1"/>
          </p:cNvPicPr>
          <p:nvPr/>
        </p:nvPicPr>
        <p:blipFill>
          <a:blip r:embed="rId15"/>
          <a:srcRect/>
          <a:stretch>
            <a:fillRect/>
          </a:stretch>
        </p:blipFill>
        <p:spPr bwMode="auto">
          <a:xfrm>
            <a:off x="7121285" y="3161761"/>
            <a:ext cx="1733550" cy="361950"/>
          </a:xfrm>
          <a:prstGeom prst="rect">
            <a:avLst/>
          </a:prstGeom>
          <a:noFill/>
          <a:ln w="9525">
            <a:noFill/>
            <a:miter lim="800000"/>
            <a:headEnd/>
            <a:tailEnd/>
          </a:ln>
        </p:spPr>
      </p:pic>
      <p:sp>
        <p:nvSpPr>
          <p:cNvPr id="44" name="Rectangle 43"/>
          <p:cNvSpPr/>
          <p:nvPr/>
        </p:nvSpPr>
        <p:spPr>
          <a:xfrm>
            <a:off x="6964390" y="4143557"/>
            <a:ext cx="2018582" cy="13917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6938518" y="3812875"/>
            <a:ext cx="2096220" cy="2454094"/>
          </a:xfrm>
          <a:prstGeom prst="rect">
            <a:avLst/>
          </a:prstGeom>
          <a:solidFill>
            <a:srgbClr val="7030A0"/>
          </a:solidFill>
          <a:ln w="1079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981644" y="4143554"/>
            <a:ext cx="2018582" cy="20329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955766" y="3815756"/>
            <a:ext cx="2087592" cy="474453"/>
          </a:xfrm>
          <a:prstGeom prst="rect">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7636166" y="3838756"/>
            <a:ext cx="646331" cy="369332"/>
          </a:xfrm>
          <a:prstGeom prst="rect">
            <a:avLst/>
          </a:prstGeom>
          <a:noFill/>
        </p:spPr>
        <p:txBody>
          <a:bodyPr wrap="none" rtlCol="0">
            <a:spAutoFit/>
          </a:bodyPr>
          <a:lstStyle/>
          <a:p>
            <a:pPr algn="ctr"/>
            <a:r>
              <a:rPr lang="en-US" b="1" dirty="0" smtClean="0">
                <a:solidFill>
                  <a:schemeClr val="bg1"/>
                </a:solidFill>
              </a:rPr>
              <a:t>B2B</a:t>
            </a:r>
            <a:endParaRPr lang="en-US" b="1" dirty="0">
              <a:solidFill>
                <a:schemeClr val="bg1"/>
              </a:solidFill>
            </a:endParaRPr>
          </a:p>
        </p:txBody>
      </p:sp>
      <p:pic>
        <p:nvPicPr>
          <p:cNvPr id="64521" name="Picture 9"/>
          <p:cNvPicPr>
            <a:picLocks noChangeAspect="1" noChangeArrowheads="1"/>
          </p:cNvPicPr>
          <p:nvPr/>
        </p:nvPicPr>
        <p:blipFill>
          <a:blip r:embed="rId16"/>
          <a:srcRect/>
          <a:stretch>
            <a:fillRect/>
          </a:stretch>
        </p:blipFill>
        <p:spPr bwMode="auto">
          <a:xfrm>
            <a:off x="7118320" y="4536595"/>
            <a:ext cx="1704975" cy="476250"/>
          </a:xfrm>
          <a:prstGeom prst="rect">
            <a:avLst/>
          </a:prstGeom>
          <a:noFill/>
          <a:ln w="9525">
            <a:noFill/>
            <a:miter lim="800000"/>
            <a:headEnd/>
            <a:tailEnd/>
          </a:ln>
        </p:spPr>
      </p:pic>
      <p:pic>
        <p:nvPicPr>
          <p:cNvPr id="64522" name="Picture 10"/>
          <p:cNvPicPr>
            <a:picLocks noChangeAspect="1" noChangeArrowheads="1"/>
          </p:cNvPicPr>
          <p:nvPr/>
        </p:nvPicPr>
        <p:blipFill>
          <a:blip r:embed="rId17"/>
          <a:srcRect/>
          <a:stretch>
            <a:fillRect/>
          </a:stretch>
        </p:blipFill>
        <p:spPr bwMode="auto">
          <a:xfrm>
            <a:off x="7442979" y="5200741"/>
            <a:ext cx="1131895" cy="647969"/>
          </a:xfrm>
          <a:prstGeom prst="rect">
            <a:avLst/>
          </a:prstGeom>
          <a:noFill/>
          <a:ln w="9525">
            <a:noFill/>
            <a:miter lim="800000"/>
            <a:headEnd/>
            <a:tailEnd/>
          </a:ln>
        </p:spPr>
      </p:pic>
      <p:pic>
        <p:nvPicPr>
          <p:cNvPr id="64523" name="Picture 11"/>
          <p:cNvPicPr>
            <a:picLocks noChangeAspect="1" noChangeArrowheads="1"/>
          </p:cNvPicPr>
          <p:nvPr/>
        </p:nvPicPr>
        <p:blipFill>
          <a:blip r:embed="rId18"/>
          <a:srcRect/>
          <a:stretch>
            <a:fillRect/>
          </a:stretch>
        </p:blipFill>
        <p:spPr bwMode="auto">
          <a:xfrm>
            <a:off x="4918045" y="2589722"/>
            <a:ext cx="1533525" cy="419100"/>
          </a:xfrm>
          <a:prstGeom prst="rect">
            <a:avLst/>
          </a:prstGeom>
          <a:noFill/>
          <a:ln w="9525">
            <a:noFill/>
            <a:miter lim="800000"/>
            <a:headEnd/>
            <a:tailEnd/>
          </a:ln>
        </p:spPr>
      </p:pic>
      <p:pic>
        <p:nvPicPr>
          <p:cNvPr id="64524" name="Picture 12"/>
          <p:cNvPicPr>
            <a:picLocks noChangeAspect="1" noChangeArrowheads="1"/>
          </p:cNvPicPr>
          <p:nvPr/>
        </p:nvPicPr>
        <p:blipFill>
          <a:blip r:embed="rId19"/>
          <a:srcRect/>
          <a:stretch>
            <a:fillRect/>
          </a:stretch>
        </p:blipFill>
        <p:spPr bwMode="auto">
          <a:xfrm>
            <a:off x="5362934" y="5432126"/>
            <a:ext cx="614890" cy="554607"/>
          </a:xfrm>
          <a:prstGeom prst="rect">
            <a:avLst/>
          </a:prstGeom>
          <a:noFill/>
          <a:ln w="9525">
            <a:noFill/>
            <a:miter lim="800000"/>
            <a:headEnd/>
            <a:tailEnd/>
          </a:ln>
        </p:spPr>
      </p:pic>
      <p:pic>
        <p:nvPicPr>
          <p:cNvPr id="64525" name="Picture 13"/>
          <p:cNvPicPr>
            <a:picLocks noChangeAspect="1" noChangeArrowheads="1"/>
          </p:cNvPicPr>
          <p:nvPr/>
        </p:nvPicPr>
        <p:blipFill>
          <a:blip r:embed="rId20"/>
          <a:srcRect/>
          <a:stretch>
            <a:fillRect/>
          </a:stretch>
        </p:blipFill>
        <p:spPr bwMode="auto">
          <a:xfrm>
            <a:off x="4904027" y="3741169"/>
            <a:ext cx="1462267" cy="456430"/>
          </a:xfrm>
          <a:prstGeom prst="rect">
            <a:avLst/>
          </a:prstGeom>
          <a:noFill/>
          <a:ln w="9525">
            <a:noFill/>
            <a:miter lim="800000"/>
            <a:headEnd/>
            <a:tailEnd/>
          </a:ln>
        </p:spPr>
      </p:pic>
      <p:pic>
        <p:nvPicPr>
          <p:cNvPr id="64526" name="Picture 14"/>
          <p:cNvPicPr>
            <a:picLocks noChangeAspect="1" noChangeArrowheads="1"/>
          </p:cNvPicPr>
          <p:nvPr/>
        </p:nvPicPr>
        <p:blipFill>
          <a:blip r:embed="rId21"/>
          <a:srcRect/>
          <a:stretch>
            <a:fillRect/>
          </a:stretch>
        </p:blipFill>
        <p:spPr bwMode="auto">
          <a:xfrm>
            <a:off x="4940958" y="4413490"/>
            <a:ext cx="1504950" cy="342900"/>
          </a:xfrm>
          <a:prstGeom prst="rect">
            <a:avLst/>
          </a:prstGeom>
          <a:noFill/>
          <a:ln w="9525">
            <a:noFill/>
            <a:miter lim="800000"/>
            <a:headEnd/>
            <a:tailEnd/>
          </a:ln>
        </p:spPr>
      </p:pic>
      <p:pic>
        <p:nvPicPr>
          <p:cNvPr id="64527" name="Picture 15"/>
          <p:cNvPicPr>
            <a:picLocks noChangeAspect="1" noChangeArrowheads="1"/>
          </p:cNvPicPr>
          <p:nvPr/>
        </p:nvPicPr>
        <p:blipFill>
          <a:blip r:embed="rId22"/>
          <a:srcRect/>
          <a:stretch>
            <a:fillRect/>
          </a:stretch>
        </p:blipFill>
        <p:spPr bwMode="auto">
          <a:xfrm>
            <a:off x="4973399" y="4883449"/>
            <a:ext cx="1457325" cy="438150"/>
          </a:xfrm>
          <a:prstGeom prst="rect">
            <a:avLst/>
          </a:prstGeom>
          <a:noFill/>
          <a:ln w="9525">
            <a:noFill/>
            <a:miter lim="800000"/>
            <a:headEnd/>
            <a:tailEnd/>
          </a:ln>
        </p:spPr>
      </p:pic>
      <p:pic>
        <p:nvPicPr>
          <p:cNvPr id="64529" name="Picture 17"/>
          <p:cNvPicPr>
            <a:picLocks noChangeAspect="1" noChangeArrowheads="1"/>
          </p:cNvPicPr>
          <p:nvPr/>
        </p:nvPicPr>
        <p:blipFill>
          <a:blip r:embed="rId23"/>
          <a:srcRect/>
          <a:stretch>
            <a:fillRect/>
          </a:stretch>
        </p:blipFill>
        <p:spPr bwMode="auto">
          <a:xfrm>
            <a:off x="5340111" y="3151876"/>
            <a:ext cx="596876" cy="47121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30</a:t>
            </a:fld>
            <a:endParaRPr lang="en-US" dirty="0"/>
          </a:p>
        </p:txBody>
      </p:sp>
      <p:pic>
        <p:nvPicPr>
          <p:cNvPr id="78851" name="Picture 3"/>
          <p:cNvPicPr>
            <a:picLocks noChangeAspect="1" noChangeArrowheads="1"/>
          </p:cNvPicPr>
          <p:nvPr/>
        </p:nvPicPr>
        <p:blipFill>
          <a:blip r:embed="rId4"/>
          <a:srcRect/>
          <a:stretch>
            <a:fillRect/>
          </a:stretch>
        </p:blipFill>
        <p:spPr bwMode="auto">
          <a:xfrm>
            <a:off x="400050" y="1495425"/>
            <a:ext cx="4587014" cy="2343150"/>
          </a:xfrm>
          <a:prstGeom prst="rect">
            <a:avLst/>
          </a:prstGeom>
          <a:noFill/>
          <a:ln w="9525">
            <a:noFill/>
            <a:miter lim="800000"/>
            <a:headEnd/>
            <a:tailEnd/>
          </a:ln>
        </p:spPr>
      </p:pic>
      <p:sp>
        <p:nvSpPr>
          <p:cNvPr id="16" name="Rectangle 15"/>
          <p:cNvSpPr/>
          <p:nvPr/>
        </p:nvSpPr>
        <p:spPr>
          <a:xfrm>
            <a:off x="371475" y="2076450"/>
            <a:ext cx="4629150" cy="438150"/>
          </a:xfrm>
          <a:prstGeom prst="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852" name="Picture 4"/>
          <p:cNvPicPr>
            <a:picLocks noChangeAspect="1" noChangeArrowheads="1"/>
          </p:cNvPicPr>
          <p:nvPr/>
        </p:nvPicPr>
        <p:blipFill>
          <a:blip r:embed="rId5"/>
          <a:srcRect/>
          <a:stretch>
            <a:fillRect/>
          </a:stretch>
        </p:blipFill>
        <p:spPr bwMode="auto">
          <a:xfrm>
            <a:off x="363439" y="4024313"/>
            <a:ext cx="4599086" cy="2132981"/>
          </a:xfrm>
          <a:prstGeom prst="rect">
            <a:avLst/>
          </a:prstGeom>
          <a:noFill/>
          <a:ln w="9525">
            <a:noFill/>
            <a:miter lim="800000"/>
            <a:headEnd/>
            <a:tailEnd/>
          </a:ln>
        </p:spPr>
      </p:pic>
      <p:sp>
        <p:nvSpPr>
          <p:cNvPr id="22" name="Rectangle 21"/>
          <p:cNvSpPr/>
          <p:nvPr/>
        </p:nvSpPr>
        <p:spPr>
          <a:xfrm>
            <a:off x="381000" y="2295525"/>
            <a:ext cx="4619625" cy="209550"/>
          </a:xfrm>
          <a:prstGeom prst="rect">
            <a:avLst/>
          </a:prstGeom>
          <a:solidFill>
            <a:srgbClr val="FFFF00">
              <a:alpha val="4117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a:endCxn id="16" idx="3"/>
          </p:cNvCxnSpPr>
          <p:nvPr/>
        </p:nvCxnSpPr>
        <p:spPr>
          <a:xfrm flipH="1" flipV="1">
            <a:off x="5000625" y="2295525"/>
            <a:ext cx="1190625" cy="342900"/>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52425" y="4010025"/>
            <a:ext cx="4629150" cy="438150"/>
          </a:xfrm>
          <a:prstGeom prst="rect">
            <a:avLst/>
          </a:prstGeom>
          <a:noFill/>
          <a:ln w="28575">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61950" y="4229100"/>
            <a:ext cx="4619625" cy="209550"/>
          </a:xfrm>
          <a:prstGeom prst="rect">
            <a:avLst/>
          </a:prstGeom>
          <a:solidFill>
            <a:srgbClr val="FFFF00">
              <a:alpha val="4117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a:endCxn id="26" idx="3"/>
          </p:cNvCxnSpPr>
          <p:nvPr/>
        </p:nvCxnSpPr>
        <p:spPr>
          <a:xfrm flipH="1" flipV="1">
            <a:off x="4981575" y="4229100"/>
            <a:ext cx="1095375" cy="628650"/>
          </a:xfrm>
          <a:prstGeom prst="straightConnector1">
            <a:avLst/>
          </a:prstGeom>
          <a:ln>
            <a:solidFill>
              <a:schemeClr val="bg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191250" y="2505075"/>
            <a:ext cx="2686050" cy="1200329"/>
          </a:xfrm>
          <a:prstGeom prst="rect">
            <a:avLst/>
          </a:prstGeom>
          <a:noFill/>
        </p:spPr>
        <p:txBody>
          <a:bodyPr wrap="square" rtlCol="0">
            <a:spAutoFit/>
          </a:bodyPr>
          <a:lstStyle/>
          <a:p>
            <a:pPr algn="ctr"/>
            <a:r>
              <a:rPr lang="en-US" b="1" dirty="0" smtClean="0">
                <a:solidFill>
                  <a:schemeClr val="bg2">
                    <a:lumMod val="50000"/>
                  </a:schemeClr>
                </a:solidFill>
              </a:rPr>
              <a:t>ASTOUNDING REACH</a:t>
            </a:r>
          </a:p>
          <a:p>
            <a:pPr algn="ctr"/>
            <a:r>
              <a:rPr lang="en-US" dirty="0" smtClean="0"/>
              <a:t>52MM OTT users used a gaming device to </a:t>
            </a:r>
            <a:r>
              <a:rPr lang="en-US" dirty="0" err="1" smtClean="0"/>
              <a:t>bingewatch</a:t>
            </a:r>
            <a:r>
              <a:rPr lang="en-US" dirty="0" smtClean="0"/>
              <a:t> in 2015</a:t>
            </a:r>
            <a:endParaRPr lang="en-US" dirty="0"/>
          </a:p>
        </p:txBody>
      </p:sp>
      <p:sp>
        <p:nvSpPr>
          <p:cNvPr id="31" name="TextBox 30"/>
          <p:cNvSpPr txBox="1"/>
          <p:nvPr/>
        </p:nvSpPr>
        <p:spPr>
          <a:xfrm>
            <a:off x="6067425" y="4505325"/>
            <a:ext cx="2686050" cy="1200329"/>
          </a:xfrm>
          <a:prstGeom prst="rect">
            <a:avLst/>
          </a:prstGeom>
          <a:noFill/>
        </p:spPr>
        <p:txBody>
          <a:bodyPr wrap="square" rtlCol="0">
            <a:spAutoFit/>
          </a:bodyPr>
          <a:lstStyle/>
          <a:p>
            <a:pPr algn="ctr"/>
            <a:r>
              <a:rPr lang="en-US" b="1" dirty="0" smtClean="0">
                <a:solidFill>
                  <a:schemeClr val="bg2">
                    <a:lumMod val="50000"/>
                  </a:schemeClr>
                </a:solidFill>
              </a:rPr>
              <a:t>DRIVING LARGE MARKET SHARE </a:t>
            </a:r>
          </a:p>
          <a:p>
            <a:pPr algn="ctr"/>
            <a:r>
              <a:rPr lang="en-US" dirty="0" smtClean="0"/>
              <a:t>Gamers take up majority of OTT user penetration</a:t>
            </a:r>
            <a:endParaRPr lang="en-US" dirty="0"/>
          </a:p>
        </p:txBody>
      </p:sp>
      <p:sp>
        <p:nvSpPr>
          <p:cNvPr id="32" name="Rectangle 31"/>
          <p:cNvSpPr/>
          <p:nvPr/>
        </p:nvSpPr>
        <p:spPr>
          <a:xfrm>
            <a:off x="-17253" y="104477"/>
            <a:ext cx="9256143" cy="1295400"/>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idx="4294967295"/>
          </p:nvPr>
        </p:nvSpPr>
        <p:spPr>
          <a:xfrm>
            <a:off x="0" y="187924"/>
            <a:ext cx="9144000" cy="1033462"/>
          </a:xfrm>
          <a:prstGeom prst="rect">
            <a:avLst/>
          </a:prstGeom>
        </p:spPr>
        <p:txBody>
          <a:bodyPr/>
          <a:lstStyle/>
          <a:p>
            <a:pPr algn="ctr"/>
            <a:r>
              <a:rPr lang="en-US" sz="4600" dirty="0" smtClean="0">
                <a:solidFill>
                  <a:schemeClr val="bg1"/>
                </a:solidFill>
              </a:rPr>
              <a:t>BINGEWATCHING PERSISTS</a:t>
            </a:r>
            <a:br>
              <a:rPr lang="en-US" sz="4600" dirty="0" smtClean="0">
                <a:solidFill>
                  <a:schemeClr val="bg1"/>
                </a:solidFill>
              </a:rPr>
            </a:br>
            <a:r>
              <a:rPr lang="en-US" sz="2000" dirty="0" smtClean="0">
                <a:solidFill>
                  <a:schemeClr val="bg1"/>
                </a:solidFill>
              </a:rPr>
              <a:t>GAMERS CONTINUE TO DRIVE LARGE MARKET SHARE </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31</a:t>
            </a:fld>
            <a:endParaRPr lang="en-US" dirty="0"/>
          </a:p>
        </p:txBody>
      </p:sp>
      <p:sp>
        <p:nvSpPr>
          <p:cNvPr id="6" name="TextBox 5"/>
          <p:cNvSpPr txBox="1"/>
          <p:nvPr/>
        </p:nvSpPr>
        <p:spPr>
          <a:xfrm>
            <a:off x="951881" y="1302946"/>
            <a:ext cx="7214260" cy="646331"/>
          </a:xfrm>
          <a:prstGeom prst="rect">
            <a:avLst/>
          </a:prstGeom>
          <a:noFill/>
        </p:spPr>
        <p:txBody>
          <a:bodyPr wrap="square" rtlCol="0">
            <a:spAutoFit/>
          </a:bodyPr>
          <a:lstStyle/>
          <a:p>
            <a:r>
              <a:rPr lang="en-US" b="1" dirty="0" smtClean="0"/>
              <a:t>...VR &amp; AR market is expected to reach $80B by 2025 (roughly the size of the current desktop PC market)... –Goldman Sachs</a:t>
            </a:r>
          </a:p>
        </p:txBody>
      </p:sp>
      <p:pic>
        <p:nvPicPr>
          <p:cNvPr id="3077" name="Picture 5" descr="Image result for oculus"/>
          <p:cNvPicPr>
            <a:picLocks noChangeAspect="1" noChangeArrowheads="1"/>
          </p:cNvPicPr>
          <p:nvPr/>
        </p:nvPicPr>
        <p:blipFill>
          <a:blip r:embed="rId4"/>
          <a:srcRect/>
          <a:stretch>
            <a:fillRect/>
          </a:stretch>
        </p:blipFill>
        <p:spPr bwMode="auto">
          <a:xfrm>
            <a:off x="676275" y="3333751"/>
            <a:ext cx="3057525" cy="2293144"/>
          </a:xfrm>
          <a:prstGeom prst="rect">
            <a:avLst/>
          </a:prstGeom>
          <a:noFill/>
        </p:spPr>
      </p:pic>
      <p:pic>
        <p:nvPicPr>
          <p:cNvPr id="3079" name="Picture 7" descr="Image result for PLAYSTATION VR image invisible background"/>
          <p:cNvPicPr>
            <a:picLocks noChangeAspect="1" noChangeArrowheads="1"/>
          </p:cNvPicPr>
          <p:nvPr/>
        </p:nvPicPr>
        <p:blipFill>
          <a:blip r:embed="rId5"/>
          <a:srcRect/>
          <a:stretch>
            <a:fillRect/>
          </a:stretch>
        </p:blipFill>
        <p:spPr bwMode="auto">
          <a:xfrm rot="938529">
            <a:off x="5070212" y="3499260"/>
            <a:ext cx="3397409" cy="2038445"/>
          </a:xfrm>
          <a:prstGeom prst="rect">
            <a:avLst/>
          </a:prstGeom>
          <a:noFill/>
          <a:scene3d>
            <a:camera prst="orthographicFront">
              <a:rot lat="21299999" lon="10800000" rev="0"/>
            </a:camera>
            <a:lightRig rig="threePt" dir="t"/>
          </a:scene3d>
        </p:spPr>
      </p:pic>
      <p:pic>
        <p:nvPicPr>
          <p:cNvPr id="3081" name="Picture 9" descr="Image result for htc vive"/>
          <p:cNvPicPr>
            <a:picLocks noChangeAspect="1" noChangeArrowheads="1"/>
          </p:cNvPicPr>
          <p:nvPr/>
        </p:nvPicPr>
        <p:blipFill>
          <a:blip r:embed="rId6"/>
          <a:srcRect/>
          <a:stretch>
            <a:fillRect/>
          </a:stretch>
        </p:blipFill>
        <p:spPr bwMode="auto">
          <a:xfrm>
            <a:off x="3209924" y="1952626"/>
            <a:ext cx="3286123" cy="1971674"/>
          </a:xfrm>
          <a:prstGeom prst="rect">
            <a:avLst/>
          </a:prstGeom>
          <a:noFill/>
          <a:scene3d>
            <a:camera prst="orthographicFront">
              <a:rot lat="0" lon="10800000" rev="0"/>
            </a:camera>
            <a:lightRig rig="threePt" dir="t"/>
          </a:scene3d>
        </p:spPr>
      </p:pic>
      <p:pic>
        <p:nvPicPr>
          <p:cNvPr id="3083" name="Picture 11" descr="Image result for oculus"/>
          <p:cNvPicPr>
            <a:picLocks noChangeAspect="1" noChangeArrowheads="1"/>
          </p:cNvPicPr>
          <p:nvPr/>
        </p:nvPicPr>
        <p:blipFill>
          <a:blip r:embed="rId7"/>
          <a:srcRect/>
          <a:stretch>
            <a:fillRect/>
          </a:stretch>
        </p:blipFill>
        <p:spPr bwMode="auto">
          <a:xfrm>
            <a:off x="1076325" y="5340350"/>
            <a:ext cx="1849261" cy="1040209"/>
          </a:xfrm>
          <a:prstGeom prst="rect">
            <a:avLst/>
          </a:prstGeom>
          <a:noFill/>
        </p:spPr>
      </p:pic>
      <p:pic>
        <p:nvPicPr>
          <p:cNvPr id="3085" name="Picture 13" descr="Image result for playstation vr logo"/>
          <p:cNvPicPr>
            <a:picLocks noChangeAspect="1" noChangeArrowheads="1"/>
          </p:cNvPicPr>
          <p:nvPr/>
        </p:nvPicPr>
        <p:blipFill>
          <a:blip r:embed="rId8"/>
          <a:srcRect/>
          <a:stretch>
            <a:fillRect/>
          </a:stretch>
        </p:blipFill>
        <p:spPr bwMode="auto">
          <a:xfrm>
            <a:off x="5829300" y="5526088"/>
            <a:ext cx="2336800" cy="398580"/>
          </a:xfrm>
          <a:prstGeom prst="rect">
            <a:avLst/>
          </a:prstGeom>
          <a:noFill/>
        </p:spPr>
      </p:pic>
      <p:pic>
        <p:nvPicPr>
          <p:cNvPr id="3087" name="Picture 15" descr="Image result for htc vive logo"/>
          <p:cNvPicPr>
            <a:picLocks noChangeAspect="1" noChangeArrowheads="1"/>
          </p:cNvPicPr>
          <p:nvPr/>
        </p:nvPicPr>
        <p:blipFill>
          <a:blip r:embed="rId9"/>
          <a:srcRect/>
          <a:stretch>
            <a:fillRect/>
          </a:stretch>
        </p:blipFill>
        <p:spPr bwMode="auto">
          <a:xfrm>
            <a:off x="2562225" y="2303463"/>
            <a:ext cx="1152525" cy="1280584"/>
          </a:xfrm>
          <a:prstGeom prst="rect">
            <a:avLst/>
          </a:prstGeom>
          <a:noFill/>
        </p:spPr>
      </p:pic>
      <p:sp>
        <p:nvSpPr>
          <p:cNvPr id="16" name="Rectangle 15"/>
          <p:cNvSpPr/>
          <p:nvPr/>
        </p:nvSpPr>
        <p:spPr>
          <a:xfrm>
            <a:off x="-17253" y="104477"/>
            <a:ext cx="9256143" cy="1146353"/>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idx="4294967295"/>
          </p:nvPr>
        </p:nvSpPr>
        <p:spPr>
          <a:xfrm>
            <a:off x="0" y="279939"/>
            <a:ext cx="9144000" cy="1033462"/>
          </a:xfrm>
          <a:prstGeom prst="rect">
            <a:avLst/>
          </a:prstGeom>
        </p:spPr>
        <p:txBody>
          <a:bodyPr/>
          <a:lstStyle/>
          <a:p>
            <a:pPr algn="ctr"/>
            <a:r>
              <a:rPr lang="en-US" sz="4600" dirty="0" smtClean="0">
                <a:solidFill>
                  <a:schemeClr val="bg1"/>
                </a:solidFill>
              </a:rPr>
              <a:t>NEW TECH DRIVERS OF VR</a:t>
            </a:r>
            <a:endParaRPr lang="en-US"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32</a:t>
            </a:fld>
            <a:endParaRPr lang="en-US" dirty="0"/>
          </a:p>
        </p:txBody>
      </p:sp>
      <p:pic>
        <p:nvPicPr>
          <p:cNvPr id="6" name="Picture 11" descr="Image result for oculus"/>
          <p:cNvPicPr>
            <a:picLocks noChangeAspect="1" noChangeArrowheads="1"/>
          </p:cNvPicPr>
          <p:nvPr/>
        </p:nvPicPr>
        <p:blipFill>
          <a:blip r:embed="rId4"/>
          <a:srcRect/>
          <a:stretch>
            <a:fillRect/>
          </a:stretch>
        </p:blipFill>
        <p:spPr bwMode="auto">
          <a:xfrm>
            <a:off x="2350818" y="1397342"/>
            <a:ext cx="1849261" cy="1040209"/>
          </a:xfrm>
          <a:prstGeom prst="rect">
            <a:avLst/>
          </a:prstGeom>
          <a:noFill/>
        </p:spPr>
      </p:pic>
      <p:pic>
        <p:nvPicPr>
          <p:cNvPr id="7" name="Picture 13" descr="Image result for playstation vr logo"/>
          <p:cNvPicPr>
            <a:picLocks noChangeAspect="1" noChangeArrowheads="1"/>
          </p:cNvPicPr>
          <p:nvPr/>
        </p:nvPicPr>
        <p:blipFill>
          <a:blip r:embed="rId5"/>
          <a:srcRect/>
          <a:stretch>
            <a:fillRect/>
          </a:stretch>
        </p:blipFill>
        <p:spPr bwMode="auto">
          <a:xfrm>
            <a:off x="4474892" y="1668804"/>
            <a:ext cx="2224427" cy="379413"/>
          </a:xfrm>
          <a:prstGeom prst="rect">
            <a:avLst/>
          </a:prstGeom>
          <a:noFill/>
        </p:spPr>
      </p:pic>
      <p:pic>
        <p:nvPicPr>
          <p:cNvPr id="8" name="Picture 15" descr="Image result for htc vive logo"/>
          <p:cNvPicPr>
            <a:picLocks noChangeAspect="1" noChangeArrowheads="1"/>
          </p:cNvPicPr>
          <p:nvPr/>
        </p:nvPicPr>
        <p:blipFill>
          <a:blip r:embed="rId6"/>
          <a:srcRect/>
          <a:stretch>
            <a:fillRect/>
          </a:stretch>
        </p:blipFill>
        <p:spPr bwMode="auto">
          <a:xfrm>
            <a:off x="7275243" y="1322730"/>
            <a:ext cx="1152525" cy="1280584"/>
          </a:xfrm>
          <a:prstGeom prst="rect">
            <a:avLst/>
          </a:prstGeom>
          <a:noFill/>
        </p:spPr>
      </p:pic>
      <p:graphicFrame>
        <p:nvGraphicFramePr>
          <p:cNvPr id="4" name="Table 3"/>
          <p:cNvGraphicFramePr>
            <a:graphicFrameLocks noGrp="1"/>
          </p:cNvGraphicFramePr>
          <p:nvPr/>
        </p:nvGraphicFramePr>
        <p:xfrm>
          <a:off x="142875" y="2255552"/>
          <a:ext cx="8942118" cy="3383326"/>
        </p:xfrm>
        <a:graphic>
          <a:graphicData uri="http://schemas.openxmlformats.org/drawingml/2006/table">
            <a:tbl>
              <a:tblPr firstRow="1" bandRow="1">
                <a:tableStyleId>{5C22544A-7EE6-4342-B048-85BDC9FD1C3A}</a:tableStyleId>
              </a:tblPr>
              <a:tblGrid>
                <a:gridCol w="2007918"/>
                <a:gridCol w="2390775"/>
                <a:gridCol w="2151662"/>
                <a:gridCol w="2391763"/>
              </a:tblGrid>
              <a:tr h="507000">
                <a:tc>
                  <a:txBody>
                    <a:bodyPr/>
                    <a:lstStyle/>
                    <a:p>
                      <a:endParaRPr lang="en-US" sz="1800" dirty="0"/>
                    </a:p>
                  </a:txBody>
                  <a:tcPr/>
                </a:tc>
                <a:tc>
                  <a:txBody>
                    <a:bodyPr/>
                    <a:lstStyle/>
                    <a:p>
                      <a:r>
                        <a:rPr lang="en-US" sz="1800" dirty="0" smtClean="0"/>
                        <a:t>Oculus Rift</a:t>
                      </a:r>
                      <a:endParaRPr lang="en-US" sz="1800" dirty="0"/>
                    </a:p>
                  </a:txBody>
                  <a:tcPr/>
                </a:tc>
                <a:tc>
                  <a:txBody>
                    <a:bodyPr/>
                    <a:lstStyle/>
                    <a:p>
                      <a:r>
                        <a:rPr lang="en-US" sz="1800" dirty="0" smtClean="0"/>
                        <a:t>PlayStation VR</a:t>
                      </a:r>
                      <a:endParaRPr lang="en-US" sz="1800" dirty="0"/>
                    </a:p>
                  </a:txBody>
                  <a:tcPr/>
                </a:tc>
                <a:tc>
                  <a:txBody>
                    <a:bodyPr/>
                    <a:lstStyle/>
                    <a:p>
                      <a:r>
                        <a:rPr lang="en-US" sz="1800" dirty="0" smtClean="0"/>
                        <a:t>HTC</a:t>
                      </a:r>
                      <a:r>
                        <a:rPr lang="en-US" sz="1800" baseline="0" dirty="0" smtClean="0"/>
                        <a:t> Vive</a:t>
                      </a:r>
                      <a:endParaRPr lang="en-US" sz="1800" dirty="0"/>
                    </a:p>
                  </a:txBody>
                  <a:tcPr/>
                </a:tc>
              </a:tr>
              <a:tr h="507000">
                <a:tc>
                  <a:txBody>
                    <a:bodyPr/>
                    <a:lstStyle/>
                    <a:p>
                      <a:r>
                        <a:rPr lang="en-US" sz="1800" b="1" dirty="0" smtClean="0"/>
                        <a:t>Price</a:t>
                      </a:r>
                      <a:endParaRPr lang="en-US" sz="1800" b="1" dirty="0"/>
                    </a:p>
                  </a:txBody>
                  <a:tcPr/>
                </a:tc>
                <a:tc>
                  <a:txBody>
                    <a:bodyPr/>
                    <a:lstStyle/>
                    <a:p>
                      <a:r>
                        <a:rPr lang="en-US" sz="1800" dirty="0" smtClean="0"/>
                        <a:t>$599</a:t>
                      </a:r>
                      <a:endParaRPr lang="en-US" sz="1800" dirty="0"/>
                    </a:p>
                  </a:txBody>
                  <a:tcPr/>
                </a:tc>
                <a:tc>
                  <a:txBody>
                    <a:bodyPr/>
                    <a:lstStyle/>
                    <a:p>
                      <a:r>
                        <a:rPr lang="en-US" sz="1800" dirty="0" smtClean="0"/>
                        <a:t>$399</a:t>
                      </a:r>
                      <a:endParaRPr lang="en-US" sz="1800" dirty="0"/>
                    </a:p>
                  </a:txBody>
                  <a:tcPr/>
                </a:tc>
                <a:tc>
                  <a:txBody>
                    <a:bodyPr/>
                    <a:lstStyle/>
                    <a:p>
                      <a:r>
                        <a:rPr lang="en-US" sz="1800" dirty="0" smtClean="0"/>
                        <a:t>$799</a:t>
                      </a:r>
                      <a:endParaRPr lang="en-US" sz="1800" dirty="0"/>
                    </a:p>
                  </a:txBody>
                  <a:tcPr/>
                </a:tc>
              </a:tr>
              <a:tr h="610190">
                <a:tc>
                  <a:txBody>
                    <a:bodyPr/>
                    <a:lstStyle/>
                    <a:p>
                      <a:r>
                        <a:rPr lang="en-US" sz="1800" b="1" dirty="0" smtClean="0"/>
                        <a:t>Release</a:t>
                      </a:r>
                      <a:r>
                        <a:rPr lang="en-US" sz="1800" b="1" baseline="0" dirty="0" smtClean="0"/>
                        <a:t> Date</a:t>
                      </a:r>
                      <a:endParaRPr lang="en-US" sz="1800" b="1" dirty="0"/>
                    </a:p>
                  </a:txBody>
                  <a:tcPr/>
                </a:tc>
                <a:tc>
                  <a:txBody>
                    <a:bodyPr/>
                    <a:lstStyle/>
                    <a:p>
                      <a:r>
                        <a:rPr lang="en-US" sz="1800" dirty="0" smtClean="0"/>
                        <a:t>March 2016</a:t>
                      </a:r>
                      <a:endParaRPr lang="en-US" sz="1800" dirty="0"/>
                    </a:p>
                  </a:txBody>
                  <a:tcPr/>
                </a:tc>
                <a:tc>
                  <a:txBody>
                    <a:bodyPr/>
                    <a:lstStyle/>
                    <a:p>
                      <a:r>
                        <a:rPr lang="en-US" sz="1800" dirty="0" smtClean="0"/>
                        <a:t>Oct 2016</a:t>
                      </a:r>
                      <a:endParaRPr lang="en-US" sz="1800" dirty="0"/>
                    </a:p>
                  </a:txBody>
                  <a:tcPr/>
                </a:tc>
                <a:tc>
                  <a:txBody>
                    <a:bodyPr/>
                    <a:lstStyle/>
                    <a:p>
                      <a:r>
                        <a:rPr lang="en-US" sz="1800" dirty="0" smtClean="0"/>
                        <a:t>April 2016</a:t>
                      </a:r>
                      <a:endParaRPr lang="en-US" sz="1800" dirty="0"/>
                    </a:p>
                  </a:txBody>
                  <a:tcPr/>
                </a:tc>
              </a:tr>
              <a:tr h="625925">
                <a:tc>
                  <a:txBody>
                    <a:bodyPr/>
                    <a:lstStyle/>
                    <a:p>
                      <a:r>
                        <a:rPr lang="en-US" sz="1800" b="1" dirty="0" smtClean="0"/>
                        <a:t>Requirements</a:t>
                      </a:r>
                      <a:endParaRPr lang="en-US" sz="1800" b="1" dirty="0"/>
                    </a:p>
                  </a:txBody>
                  <a:tcPr/>
                </a:tc>
                <a:tc>
                  <a:txBody>
                    <a:bodyPr/>
                    <a:lstStyle/>
                    <a:p>
                      <a:r>
                        <a:rPr lang="en-US" sz="1800" dirty="0" smtClean="0"/>
                        <a:t>Gaming PC ($950+)</a:t>
                      </a:r>
                      <a:endParaRPr lang="en-US" sz="1800" dirty="0"/>
                    </a:p>
                  </a:txBody>
                  <a:tcPr/>
                </a:tc>
                <a:tc>
                  <a:txBody>
                    <a:bodyPr/>
                    <a:lstStyle/>
                    <a:p>
                      <a:r>
                        <a:rPr lang="en-US" sz="1800" dirty="0" smtClean="0"/>
                        <a:t>PS4 ($350)</a:t>
                      </a:r>
                      <a:endParaRPr lang="en-US" sz="1800" dirty="0"/>
                    </a:p>
                  </a:txBody>
                  <a:tcPr/>
                </a:tc>
                <a:tc>
                  <a:txBody>
                    <a:bodyPr/>
                    <a:lstStyle/>
                    <a:p>
                      <a:r>
                        <a:rPr lang="en-US" sz="1800" dirty="0" smtClean="0"/>
                        <a:t>Gaming PC ($950+) </a:t>
                      </a:r>
                      <a:endParaRPr lang="en-US" sz="1800" dirty="0"/>
                    </a:p>
                  </a:txBody>
                  <a:tcPr/>
                </a:tc>
              </a:tr>
              <a:tr h="1133211">
                <a:tc>
                  <a:txBody>
                    <a:bodyPr/>
                    <a:lstStyle/>
                    <a:p>
                      <a:r>
                        <a:rPr lang="en-US" sz="1800" b="1" dirty="0" smtClean="0"/>
                        <a:t>Total</a:t>
                      </a:r>
                      <a:r>
                        <a:rPr lang="en-US" sz="1800" b="1" baseline="0" dirty="0" smtClean="0"/>
                        <a:t> package </a:t>
                      </a:r>
                    </a:p>
                    <a:p>
                      <a:r>
                        <a:rPr lang="en-US" sz="1800" b="1" baseline="0" dirty="0" smtClean="0"/>
                        <a:t>(w/ everything)</a:t>
                      </a:r>
                      <a:endParaRPr lang="en-US" sz="1800" b="1" dirty="0"/>
                    </a:p>
                  </a:txBody>
                  <a:tcPr/>
                </a:tc>
                <a:tc>
                  <a:txBody>
                    <a:bodyPr/>
                    <a:lstStyle/>
                    <a:p>
                      <a:r>
                        <a:rPr lang="en-US" sz="1800" dirty="0" smtClean="0"/>
                        <a:t>$1,499</a:t>
                      </a:r>
                      <a:endParaRPr lang="en-US" sz="1800" dirty="0"/>
                    </a:p>
                  </a:txBody>
                  <a:tcPr/>
                </a:tc>
                <a:tc>
                  <a:txBody>
                    <a:bodyPr/>
                    <a:lstStyle/>
                    <a:p>
                      <a:r>
                        <a:rPr lang="en-US" sz="1800" dirty="0" smtClean="0"/>
                        <a:t>$849</a:t>
                      </a:r>
                      <a:endParaRPr lang="en-US" sz="1800" dirty="0"/>
                    </a:p>
                  </a:txBody>
                  <a:tcPr/>
                </a:tc>
                <a:tc>
                  <a:txBody>
                    <a:bodyPr/>
                    <a:lstStyle/>
                    <a:p>
                      <a:r>
                        <a:rPr lang="en-US" sz="1800" dirty="0" smtClean="0"/>
                        <a:t>$1,699</a:t>
                      </a:r>
                      <a:endParaRPr lang="en-US" sz="1800" dirty="0"/>
                    </a:p>
                  </a:txBody>
                  <a:tcPr/>
                </a:tc>
              </a:tr>
            </a:tbl>
          </a:graphicData>
        </a:graphic>
      </p:graphicFrame>
      <p:sp>
        <p:nvSpPr>
          <p:cNvPr id="12" name="Rectangle 11"/>
          <p:cNvSpPr/>
          <p:nvPr/>
        </p:nvSpPr>
        <p:spPr>
          <a:xfrm>
            <a:off x="-17253" y="104477"/>
            <a:ext cx="9256143" cy="965198"/>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EARLY ADOPTERS OF VR</a:t>
            </a:r>
            <a:endParaRPr lang="en-US"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33</a:t>
            </a:fld>
            <a:endParaRPr lang="en-US" dirty="0"/>
          </a:p>
        </p:txBody>
      </p:sp>
      <p:pic>
        <p:nvPicPr>
          <p:cNvPr id="3077" name="Picture 5" descr="Image result for oculus"/>
          <p:cNvPicPr>
            <a:picLocks noChangeAspect="1" noChangeArrowheads="1"/>
          </p:cNvPicPr>
          <p:nvPr/>
        </p:nvPicPr>
        <p:blipFill>
          <a:blip r:embed="rId4"/>
          <a:srcRect/>
          <a:stretch>
            <a:fillRect/>
          </a:stretch>
        </p:blipFill>
        <p:spPr bwMode="auto">
          <a:xfrm>
            <a:off x="-272631" y="3307872"/>
            <a:ext cx="3057525" cy="2293144"/>
          </a:xfrm>
          <a:prstGeom prst="rect">
            <a:avLst/>
          </a:prstGeom>
          <a:noFill/>
        </p:spPr>
      </p:pic>
      <p:pic>
        <p:nvPicPr>
          <p:cNvPr id="3079" name="Picture 7" descr="Image result for PLAYSTATION VR image invisible background"/>
          <p:cNvPicPr>
            <a:picLocks noChangeAspect="1" noChangeArrowheads="1"/>
          </p:cNvPicPr>
          <p:nvPr/>
        </p:nvPicPr>
        <p:blipFill>
          <a:blip r:embed="rId5"/>
          <a:srcRect/>
          <a:stretch>
            <a:fillRect/>
          </a:stretch>
        </p:blipFill>
        <p:spPr bwMode="auto">
          <a:xfrm rot="1349467">
            <a:off x="1507502" y="3723547"/>
            <a:ext cx="3397409" cy="2038445"/>
          </a:xfrm>
          <a:prstGeom prst="rect">
            <a:avLst/>
          </a:prstGeom>
          <a:noFill/>
          <a:scene3d>
            <a:camera prst="orthographicFront">
              <a:rot lat="21299999" lon="10800000" rev="0"/>
            </a:camera>
            <a:lightRig rig="threePt" dir="t"/>
          </a:scene3d>
        </p:spPr>
      </p:pic>
      <p:pic>
        <p:nvPicPr>
          <p:cNvPr id="3081" name="Picture 9" descr="Image result for htc vive"/>
          <p:cNvPicPr>
            <a:picLocks noChangeAspect="1" noChangeArrowheads="1"/>
          </p:cNvPicPr>
          <p:nvPr/>
        </p:nvPicPr>
        <p:blipFill>
          <a:blip r:embed="rId6"/>
          <a:srcRect/>
          <a:stretch>
            <a:fillRect/>
          </a:stretch>
        </p:blipFill>
        <p:spPr bwMode="auto">
          <a:xfrm>
            <a:off x="518482" y="1831856"/>
            <a:ext cx="3286123" cy="1971674"/>
          </a:xfrm>
          <a:prstGeom prst="rect">
            <a:avLst/>
          </a:prstGeom>
          <a:noFill/>
          <a:scene3d>
            <a:camera prst="orthographicFront">
              <a:rot lat="0" lon="10800000" rev="0"/>
            </a:camera>
            <a:lightRig rig="threePt" dir="t"/>
          </a:scene3d>
        </p:spPr>
      </p:pic>
      <p:pic>
        <p:nvPicPr>
          <p:cNvPr id="3083" name="Picture 11" descr="Image result for oculus"/>
          <p:cNvPicPr>
            <a:picLocks noChangeAspect="1" noChangeArrowheads="1"/>
          </p:cNvPicPr>
          <p:nvPr/>
        </p:nvPicPr>
        <p:blipFill>
          <a:blip r:embed="rId7"/>
          <a:srcRect/>
          <a:stretch>
            <a:fillRect/>
          </a:stretch>
        </p:blipFill>
        <p:spPr bwMode="auto">
          <a:xfrm>
            <a:off x="127419" y="5314471"/>
            <a:ext cx="1849261" cy="1040209"/>
          </a:xfrm>
          <a:prstGeom prst="rect">
            <a:avLst/>
          </a:prstGeom>
          <a:noFill/>
        </p:spPr>
      </p:pic>
      <p:pic>
        <p:nvPicPr>
          <p:cNvPr id="3085" name="Picture 13" descr="Image result for playstation vr logo"/>
          <p:cNvPicPr>
            <a:picLocks noChangeAspect="1" noChangeArrowheads="1"/>
          </p:cNvPicPr>
          <p:nvPr/>
        </p:nvPicPr>
        <p:blipFill>
          <a:blip r:embed="rId8"/>
          <a:srcRect/>
          <a:stretch>
            <a:fillRect/>
          </a:stretch>
        </p:blipFill>
        <p:spPr bwMode="auto">
          <a:xfrm>
            <a:off x="2266590" y="5750375"/>
            <a:ext cx="2336800" cy="398580"/>
          </a:xfrm>
          <a:prstGeom prst="rect">
            <a:avLst/>
          </a:prstGeom>
          <a:noFill/>
        </p:spPr>
      </p:pic>
      <p:pic>
        <p:nvPicPr>
          <p:cNvPr id="3087" name="Picture 15" descr="Image result for htc vive logo"/>
          <p:cNvPicPr>
            <a:picLocks noChangeAspect="1" noChangeArrowheads="1"/>
          </p:cNvPicPr>
          <p:nvPr/>
        </p:nvPicPr>
        <p:blipFill>
          <a:blip r:embed="rId9"/>
          <a:srcRect/>
          <a:stretch>
            <a:fillRect/>
          </a:stretch>
        </p:blipFill>
        <p:spPr bwMode="auto">
          <a:xfrm>
            <a:off x="-129217" y="2182693"/>
            <a:ext cx="1152525" cy="1280584"/>
          </a:xfrm>
          <a:prstGeom prst="rect">
            <a:avLst/>
          </a:prstGeom>
          <a:noFill/>
        </p:spPr>
      </p:pic>
      <p:sp>
        <p:nvSpPr>
          <p:cNvPr id="16" name="Rectangle 15"/>
          <p:cNvSpPr/>
          <p:nvPr/>
        </p:nvSpPr>
        <p:spPr>
          <a:xfrm>
            <a:off x="-17253" y="104477"/>
            <a:ext cx="9256143" cy="1146353"/>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idx="4294967295"/>
          </p:nvPr>
        </p:nvSpPr>
        <p:spPr>
          <a:xfrm>
            <a:off x="0" y="279939"/>
            <a:ext cx="9144000" cy="1033462"/>
          </a:xfrm>
          <a:prstGeom prst="rect">
            <a:avLst/>
          </a:prstGeom>
        </p:spPr>
        <p:txBody>
          <a:bodyPr/>
          <a:lstStyle/>
          <a:p>
            <a:pPr algn="ctr"/>
            <a:r>
              <a:rPr lang="en-US" sz="4600" dirty="0" smtClean="0">
                <a:solidFill>
                  <a:schemeClr val="bg1"/>
                </a:solidFill>
              </a:rPr>
              <a:t>NEW TECH DRIVERS OF VR</a:t>
            </a:r>
            <a:endParaRPr lang="en-US" sz="2400" dirty="0">
              <a:solidFill>
                <a:schemeClr val="bg1"/>
              </a:solidFill>
            </a:endParaRPr>
          </a:p>
        </p:txBody>
      </p:sp>
      <p:graphicFrame>
        <p:nvGraphicFramePr>
          <p:cNvPr id="13" name="Chart 12"/>
          <p:cNvGraphicFramePr/>
          <p:nvPr/>
        </p:nvGraphicFramePr>
        <p:xfrm>
          <a:off x="4476465" y="2199736"/>
          <a:ext cx="4667535" cy="4082450"/>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p:cNvSpPr txBox="1"/>
          <p:nvPr/>
        </p:nvSpPr>
        <p:spPr>
          <a:xfrm>
            <a:off x="0" y="1340149"/>
            <a:ext cx="9143999" cy="646331"/>
          </a:xfrm>
          <a:prstGeom prst="rect">
            <a:avLst/>
          </a:prstGeom>
          <a:noFill/>
        </p:spPr>
        <p:txBody>
          <a:bodyPr wrap="square" rtlCol="0">
            <a:spAutoFit/>
          </a:bodyPr>
          <a:lstStyle/>
          <a:p>
            <a:pPr algn="ctr"/>
            <a:r>
              <a:rPr lang="en-US" b="1" dirty="0" smtClean="0">
                <a:solidFill>
                  <a:schemeClr val="tx1">
                    <a:lumMod val="85000"/>
                    <a:lumOff val="15000"/>
                  </a:schemeClr>
                </a:solidFill>
              </a:rPr>
              <a:t>...and inspiring new tech adoptions for other verticals, </a:t>
            </a:r>
          </a:p>
          <a:p>
            <a:pPr algn="ctr"/>
            <a:r>
              <a:rPr lang="en-US" b="1" dirty="0" smtClean="0">
                <a:solidFill>
                  <a:schemeClr val="tx1">
                    <a:lumMod val="85000"/>
                    <a:lumOff val="15000"/>
                  </a:schemeClr>
                </a:solidFill>
              </a:rPr>
              <a:t>the possibilities are endless!</a:t>
            </a:r>
            <a:endParaRPr lang="en-US" b="1" dirty="0">
              <a:solidFill>
                <a:schemeClr val="tx1">
                  <a:lumMod val="85000"/>
                  <a:lumOff val="15000"/>
                </a:schemeClr>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34</a:t>
            </a:fld>
            <a:endParaRPr lang="en-US" dirty="0"/>
          </a:p>
        </p:txBody>
      </p:sp>
      <p:cxnSp>
        <p:nvCxnSpPr>
          <p:cNvPr id="6" name="Straight Connector 5"/>
          <p:cNvCxnSpPr/>
          <p:nvPr/>
        </p:nvCxnSpPr>
        <p:spPr>
          <a:xfrm flipH="1" flipV="1">
            <a:off x="2609850" y="2314576"/>
            <a:ext cx="3523531" cy="276638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3374" y="1466850"/>
            <a:ext cx="2962275" cy="923330"/>
          </a:xfrm>
          <a:prstGeom prst="rect">
            <a:avLst/>
          </a:prstGeom>
          <a:noFill/>
        </p:spPr>
        <p:txBody>
          <a:bodyPr wrap="square" rtlCol="0">
            <a:spAutoFit/>
          </a:bodyPr>
          <a:lstStyle/>
          <a:p>
            <a:pPr algn="ctr"/>
            <a:r>
              <a:rPr lang="en-US" b="1" dirty="0" smtClean="0">
                <a:solidFill>
                  <a:srgbClr val="00B050"/>
                </a:solidFill>
              </a:rPr>
              <a:t>“SELFIE GENERATION”</a:t>
            </a:r>
          </a:p>
          <a:p>
            <a:pPr algn="ctr"/>
            <a:r>
              <a:rPr lang="en-US" b="1" dirty="0" smtClean="0"/>
              <a:t>Extremely social with a high millennial skew</a:t>
            </a:r>
            <a:endParaRPr lang="en-US" b="1" dirty="0"/>
          </a:p>
        </p:txBody>
      </p:sp>
      <p:cxnSp>
        <p:nvCxnSpPr>
          <p:cNvPr id="8" name="Straight Connector 7"/>
          <p:cNvCxnSpPr/>
          <p:nvPr/>
        </p:nvCxnSpPr>
        <p:spPr>
          <a:xfrm flipH="1">
            <a:off x="2579298" y="2305050"/>
            <a:ext cx="3688152" cy="286217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53125" y="1476375"/>
            <a:ext cx="3190875" cy="1477328"/>
          </a:xfrm>
          <a:prstGeom prst="rect">
            <a:avLst/>
          </a:prstGeom>
          <a:noFill/>
        </p:spPr>
        <p:txBody>
          <a:bodyPr wrap="square" rtlCol="0">
            <a:spAutoFit/>
          </a:bodyPr>
          <a:lstStyle/>
          <a:p>
            <a:pPr algn="ctr"/>
            <a:r>
              <a:rPr lang="en-US" b="1" dirty="0" smtClean="0">
                <a:solidFill>
                  <a:srgbClr val="00B050"/>
                </a:solidFill>
              </a:rPr>
              <a:t>HIGH SPENDING POWER</a:t>
            </a:r>
          </a:p>
          <a:p>
            <a:pPr algn="ctr"/>
            <a:r>
              <a:rPr lang="en-US" b="1" dirty="0" smtClean="0"/>
              <a:t>Games industry continues to grow at a fast rate, higher than movie/music industries</a:t>
            </a:r>
            <a:endParaRPr lang="en-US" b="1" dirty="0"/>
          </a:p>
        </p:txBody>
      </p:sp>
      <p:sp>
        <p:nvSpPr>
          <p:cNvPr id="12" name="TextBox 11"/>
          <p:cNvSpPr txBox="1"/>
          <p:nvPr/>
        </p:nvSpPr>
        <p:spPr>
          <a:xfrm>
            <a:off x="180975" y="5162550"/>
            <a:ext cx="2914650" cy="1200329"/>
          </a:xfrm>
          <a:prstGeom prst="rect">
            <a:avLst/>
          </a:prstGeom>
          <a:noFill/>
        </p:spPr>
        <p:txBody>
          <a:bodyPr wrap="square" rtlCol="0">
            <a:spAutoFit/>
          </a:bodyPr>
          <a:lstStyle/>
          <a:p>
            <a:pPr algn="ctr"/>
            <a:r>
              <a:rPr lang="en-US" b="1" dirty="0" smtClean="0">
                <a:solidFill>
                  <a:srgbClr val="00B050"/>
                </a:solidFill>
              </a:rPr>
              <a:t>ENTERTAINMENT</a:t>
            </a:r>
          </a:p>
          <a:p>
            <a:pPr algn="ctr"/>
            <a:r>
              <a:rPr lang="en-US" b="1" dirty="0" smtClean="0"/>
              <a:t>Various hobbies aside from just gaming alone,  e.g. cord-cutters</a:t>
            </a:r>
            <a:endParaRPr lang="en-US" b="1" dirty="0"/>
          </a:p>
        </p:txBody>
      </p:sp>
      <p:sp>
        <p:nvSpPr>
          <p:cNvPr id="14" name="TextBox 13"/>
          <p:cNvSpPr txBox="1"/>
          <p:nvPr/>
        </p:nvSpPr>
        <p:spPr>
          <a:xfrm>
            <a:off x="5838825" y="5124450"/>
            <a:ext cx="3305175" cy="923330"/>
          </a:xfrm>
          <a:prstGeom prst="rect">
            <a:avLst/>
          </a:prstGeom>
          <a:noFill/>
        </p:spPr>
        <p:txBody>
          <a:bodyPr wrap="square" rtlCol="0">
            <a:spAutoFit/>
          </a:bodyPr>
          <a:lstStyle/>
          <a:p>
            <a:pPr algn="ctr"/>
            <a:r>
              <a:rPr lang="en-US" b="1" dirty="0" smtClean="0">
                <a:solidFill>
                  <a:srgbClr val="00B050"/>
                </a:solidFill>
              </a:rPr>
              <a:t>EARLY TECH ADOPTERS</a:t>
            </a:r>
          </a:p>
          <a:p>
            <a:pPr algn="ctr"/>
            <a:r>
              <a:rPr lang="en-US" b="1" dirty="0" smtClean="0"/>
              <a:t>Open to new tech and act as drivers for innovation (VR)</a:t>
            </a:r>
            <a:endParaRPr lang="en-US" b="1" dirty="0"/>
          </a:p>
        </p:txBody>
      </p:sp>
      <p:sp>
        <p:nvSpPr>
          <p:cNvPr id="20" name="Rectangle 19"/>
          <p:cNvSpPr/>
          <p:nvPr/>
        </p:nvSpPr>
        <p:spPr>
          <a:xfrm>
            <a:off x="-17253" y="104477"/>
            <a:ext cx="9256143" cy="1172232"/>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GAMER PROFILE SUMMARY</a:t>
            </a:r>
            <a:endParaRPr lang="en-US" sz="2400" dirty="0">
              <a:solidFill>
                <a:schemeClr val="bg1"/>
              </a:solidFill>
            </a:endParaRPr>
          </a:p>
        </p:txBody>
      </p:sp>
      <p:pic>
        <p:nvPicPr>
          <p:cNvPr id="18436" name="Picture 4" descr="Image result for GAME CONTROLLER ICON"/>
          <p:cNvPicPr>
            <a:picLocks noChangeAspect="1" noChangeArrowheads="1"/>
          </p:cNvPicPr>
          <p:nvPr/>
        </p:nvPicPr>
        <p:blipFill>
          <a:blip r:embed="rId4"/>
          <a:srcRect/>
          <a:stretch>
            <a:fillRect/>
          </a:stretch>
        </p:blipFill>
        <p:spPr bwMode="auto">
          <a:xfrm>
            <a:off x="3235204" y="2419708"/>
            <a:ext cx="2393831" cy="2393831"/>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grpSp>
        <p:nvGrpSpPr>
          <p:cNvPr id="17" name="Group 16"/>
          <p:cNvGrpSpPr/>
          <p:nvPr/>
        </p:nvGrpSpPr>
        <p:grpSpPr>
          <a:xfrm>
            <a:off x="-320675" y="-373592"/>
            <a:ext cx="7797800" cy="6863293"/>
            <a:chOff x="155575" y="-192617"/>
            <a:chExt cx="7797800" cy="6863293"/>
          </a:xfrm>
        </p:grpSpPr>
        <p:sp>
          <p:nvSpPr>
            <p:cNvPr id="4" name="Oval 3"/>
            <p:cNvSpPr>
              <a:spLocks/>
            </p:cNvSpPr>
            <p:nvPr/>
          </p:nvSpPr>
          <p:spPr>
            <a:xfrm>
              <a:off x="2182088" y="230961"/>
              <a:ext cx="5761761" cy="6406033"/>
            </a:xfrm>
            <a:prstGeom prst="ellipse">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https://cdn1.iconfinder.com/data/icons/mirrored-twins-icon-set-hollow/512/PixelKit_target_icon.png"/>
            <p:cNvPicPr>
              <a:picLocks noChangeAspect="1" noChangeArrowheads="1"/>
            </p:cNvPicPr>
            <p:nvPr/>
          </p:nvPicPr>
          <p:blipFill>
            <a:blip r:embed="rId5"/>
            <a:srcRect/>
            <a:stretch>
              <a:fillRect/>
            </a:stretch>
          </p:blipFill>
          <p:spPr bwMode="auto">
            <a:xfrm>
              <a:off x="2105025" y="168275"/>
              <a:ext cx="5848350" cy="6502401"/>
            </a:xfrm>
            <a:prstGeom prst="rect">
              <a:avLst/>
            </a:prstGeom>
            <a:noFill/>
          </p:spPr>
        </p:pic>
        <p:pic>
          <p:nvPicPr>
            <p:cNvPr id="195591" name="Picture 7" descr="http://sunbitcoin.com/images/secondary.png"/>
            <p:cNvPicPr>
              <a:picLocks noChangeAspect="1" noChangeArrowheads="1"/>
            </p:cNvPicPr>
            <p:nvPr/>
          </p:nvPicPr>
          <p:blipFill>
            <a:blip r:embed="rId6"/>
            <a:srcRect/>
            <a:stretch>
              <a:fillRect/>
            </a:stretch>
          </p:blipFill>
          <p:spPr bwMode="auto">
            <a:xfrm>
              <a:off x="4014046" y="2345338"/>
              <a:ext cx="2002389" cy="2224475"/>
            </a:xfrm>
            <a:prstGeom prst="rect">
              <a:avLst/>
            </a:prstGeom>
            <a:noFill/>
          </p:spPr>
        </p:pic>
        <p:pic>
          <p:nvPicPr>
            <p:cNvPr id="16" name="Picture 11" descr="C:\Users\nillascad\Desktop\PMM\Templates\Logos\Secondary-GameSpot-Outline-G-Logo-Black.png"/>
            <p:cNvPicPr>
              <a:picLocks noChangeAspect="1" noChangeArrowheads="1"/>
            </p:cNvPicPr>
            <p:nvPr/>
          </p:nvPicPr>
          <p:blipFill>
            <a:blip r:embed="rId7"/>
            <a:srcRect l="22933" t="19251" r="22933" b="27411"/>
            <a:stretch>
              <a:fillRect/>
            </a:stretch>
          </p:blipFill>
          <p:spPr bwMode="auto">
            <a:xfrm>
              <a:off x="4377169" y="2744067"/>
              <a:ext cx="1130737" cy="1237673"/>
            </a:xfrm>
            <a:prstGeom prst="rect">
              <a:avLst/>
            </a:prstGeom>
            <a:noFill/>
          </p:spPr>
        </p:pic>
        <p:sp>
          <p:nvSpPr>
            <p:cNvPr id="195586" name="AutoShape 2" descr="szdgadfgadfg.png"/>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5588" name="AutoShape 4" descr="szdgadfgadfg.png"/>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 xmlns:p14="http://schemas.microsoft.com/office/powerpoint/2010/main" val="2488623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grpSp>
        <p:nvGrpSpPr>
          <p:cNvPr id="2" name="Group 16"/>
          <p:cNvGrpSpPr/>
          <p:nvPr/>
        </p:nvGrpSpPr>
        <p:grpSpPr>
          <a:xfrm>
            <a:off x="-320675" y="-373592"/>
            <a:ext cx="7797800" cy="6863293"/>
            <a:chOff x="155575" y="-192617"/>
            <a:chExt cx="7797800" cy="6863293"/>
          </a:xfrm>
        </p:grpSpPr>
        <p:sp>
          <p:nvSpPr>
            <p:cNvPr id="4" name="Oval 3"/>
            <p:cNvSpPr>
              <a:spLocks/>
            </p:cNvSpPr>
            <p:nvPr/>
          </p:nvSpPr>
          <p:spPr>
            <a:xfrm>
              <a:off x="2182088" y="230961"/>
              <a:ext cx="5761761" cy="6406033"/>
            </a:xfrm>
            <a:prstGeom prst="ellipse">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https://cdn1.iconfinder.com/data/icons/mirrored-twins-icon-set-hollow/512/PixelKit_target_icon.png"/>
            <p:cNvPicPr>
              <a:picLocks noChangeAspect="1" noChangeArrowheads="1"/>
            </p:cNvPicPr>
            <p:nvPr/>
          </p:nvPicPr>
          <p:blipFill>
            <a:blip r:embed="rId5"/>
            <a:srcRect/>
            <a:stretch>
              <a:fillRect/>
            </a:stretch>
          </p:blipFill>
          <p:spPr bwMode="auto">
            <a:xfrm>
              <a:off x="2105025" y="168275"/>
              <a:ext cx="5848350" cy="6502401"/>
            </a:xfrm>
            <a:prstGeom prst="rect">
              <a:avLst/>
            </a:prstGeom>
            <a:noFill/>
          </p:spPr>
        </p:pic>
        <p:pic>
          <p:nvPicPr>
            <p:cNvPr id="195591" name="Picture 7" descr="http://sunbitcoin.com/images/secondary.png"/>
            <p:cNvPicPr>
              <a:picLocks noChangeAspect="1" noChangeArrowheads="1"/>
            </p:cNvPicPr>
            <p:nvPr/>
          </p:nvPicPr>
          <p:blipFill>
            <a:blip r:embed="rId6"/>
            <a:srcRect/>
            <a:stretch>
              <a:fillRect/>
            </a:stretch>
          </p:blipFill>
          <p:spPr bwMode="auto">
            <a:xfrm>
              <a:off x="4014046" y="2345338"/>
              <a:ext cx="2002389" cy="2224475"/>
            </a:xfrm>
            <a:prstGeom prst="rect">
              <a:avLst/>
            </a:prstGeom>
            <a:noFill/>
          </p:spPr>
        </p:pic>
        <p:pic>
          <p:nvPicPr>
            <p:cNvPr id="16" name="Picture 11" descr="C:\Users\nillascad\Desktop\PMM\Templates\Logos\Secondary-GameSpot-Outline-G-Logo-Black.png"/>
            <p:cNvPicPr>
              <a:picLocks noChangeAspect="1" noChangeArrowheads="1"/>
            </p:cNvPicPr>
            <p:nvPr/>
          </p:nvPicPr>
          <p:blipFill>
            <a:blip r:embed="rId7"/>
            <a:srcRect l="22933" t="19251" r="22933" b="27411"/>
            <a:stretch>
              <a:fillRect/>
            </a:stretch>
          </p:blipFill>
          <p:spPr bwMode="auto">
            <a:xfrm>
              <a:off x="4377169" y="2744067"/>
              <a:ext cx="1130737" cy="1237673"/>
            </a:xfrm>
            <a:prstGeom prst="rect">
              <a:avLst/>
            </a:prstGeom>
            <a:noFill/>
          </p:spPr>
        </p:pic>
        <p:pic>
          <p:nvPicPr>
            <p:cNvPr id="8" name="Picture 6" descr="http://1.bp.blogspot.com/-WSdqH3gMHDk/U-xndvvQYrI/AAAAAAAABwg/9OLHbIjiTF8/s1600/facebook%2Blogo%2Bpng%2Btransparent%2Bbackground.png"/>
            <p:cNvPicPr>
              <a:picLocks noChangeAspect="1" noChangeArrowheads="1"/>
            </p:cNvPicPr>
            <p:nvPr/>
          </p:nvPicPr>
          <p:blipFill>
            <a:blip r:embed="rId8"/>
            <a:srcRect/>
            <a:stretch>
              <a:fillRect/>
            </a:stretch>
          </p:blipFill>
          <p:spPr bwMode="auto">
            <a:xfrm>
              <a:off x="2951679" y="2311416"/>
              <a:ext cx="706077" cy="784388"/>
            </a:xfrm>
            <a:prstGeom prst="rect">
              <a:avLst/>
            </a:prstGeom>
            <a:noFill/>
          </p:spPr>
        </p:pic>
        <p:pic>
          <p:nvPicPr>
            <p:cNvPr id="9" name="Picture 2" descr="http://centerstageboca.com/wp-content/uploads/2015/06/Twitter_logo.png"/>
            <p:cNvPicPr>
              <a:picLocks noChangeAspect="1" noChangeArrowheads="1"/>
            </p:cNvPicPr>
            <p:nvPr/>
          </p:nvPicPr>
          <p:blipFill>
            <a:blip r:embed="rId9"/>
            <a:srcRect/>
            <a:stretch>
              <a:fillRect/>
            </a:stretch>
          </p:blipFill>
          <p:spPr bwMode="auto">
            <a:xfrm>
              <a:off x="3313872" y="4438877"/>
              <a:ext cx="706192" cy="784516"/>
            </a:xfrm>
            <a:prstGeom prst="rect">
              <a:avLst/>
            </a:prstGeom>
            <a:noFill/>
          </p:spPr>
        </p:pic>
        <p:pic>
          <p:nvPicPr>
            <p:cNvPr id="11" name="Picture 2" descr="http://logok.org/wp-content/uploads/2014/12/Cnet-logo-Pentagram.png"/>
            <p:cNvPicPr>
              <a:picLocks noChangeAspect="1" noChangeArrowheads="1"/>
            </p:cNvPicPr>
            <p:nvPr/>
          </p:nvPicPr>
          <p:blipFill>
            <a:blip r:embed="rId10"/>
            <a:srcRect r="19206" b="3492"/>
            <a:stretch>
              <a:fillRect/>
            </a:stretch>
          </p:blipFill>
          <p:spPr bwMode="auto">
            <a:xfrm>
              <a:off x="5569230" y="4114266"/>
              <a:ext cx="1200094" cy="1185247"/>
            </a:xfrm>
            <a:prstGeom prst="rect">
              <a:avLst/>
            </a:prstGeom>
            <a:noFill/>
          </p:spPr>
        </p:pic>
        <p:pic>
          <p:nvPicPr>
            <p:cNvPr id="2052" name="Picture 4" descr="http://www.bobspropshop.com/img/youtube_logo.png"/>
            <p:cNvPicPr>
              <a:picLocks noChangeAspect="1" noChangeArrowheads="1"/>
            </p:cNvPicPr>
            <p:nvPr/>
          </p:nvPicPr>
          <p:blipFill>
            <a:blip r:embed="rId11"/>
            <a:srcRect/>
            <a:stretch>
              <a:fillRect/>
            </a:stretch>
          </p:blipFill>
          <p:spPr bwMode="auto">
            <a:xfrm>
              <a:off x="5861257" y="2297988"/>
              <a:ext cx="1674014" cy="677895"/>
            </a:xfrm>
            <a:prstGeom prst="rect">
              <a:avLst/>
            </a:prstGeom>
            <a:noFill/>
          </p:spPr>
        </p:pic>
        <p:sp>
          <p:nvSpPr>
            <p:cNvPr id="195586" name="AutoShape 2" descr="szdgadfgadfg.png"/>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5588" name="AutoShape 4" descr="szdgadfgadfg.png"/>
            <p:cNvSpPr>
              <a:spLocks noChangeAspect="1" noChangeArrowheads="1"/>
            </p:cNvSpPr>
            <p:nvPr/>
          </p:nvSpPr>
          <p:spPr bwMode="auto">
            <a:xfrm>
              <a:off x="155575" y="-192617"/>
              <a:ext cx="304800" cy="4064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5" name="Picture 6" descr="http://hiline.cfschools.org/wp-content/uploads/2015/11/Snapchat-logo-vector-620x400.png"/>
            <p:cNvPicPr>
              <a:picLocks noChangeAspect="1" noChangeArrowheads="1"/>
            </p:cNvPicPr>
            <p:nvPr/>
          </p:nvPicPr>
          <p:blipFill>
            <a:blip r:embed="rId12"/>
            <a:srcRect l="15691" r="14459"/>
            <a:stretch>
              <a:fillRect/>
            </a:stretch>
          </p:blipFill>
          <p:spPr bwMode="auto">
            <a:xfrm>
              <a:off x="4526439" y="977975"/>
              <a:ext cx="770424" cy="790516"/>
            </a:xfrm>
            <a:prstGeom prst="rect">
              <a:avLst/>
            </a:prstGeom>
            <a:noFill/>
          </p:spPr>
        </p:pic>
      </p:grpSp>
    </p:spTree>
    <p:extLst>
      <p:ext uri="{BB962C8B-B14F-4D97-AF65-F5344CB8AC3E}">
        <p14:creationId xmlns="" xmlns:p14="http://schemas.microsoft.com/office/powerpoint/2010/main" val="24886238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37</a:t>
            </a:fld>
            <a:endParaRPr lang="en-US" dirty="0"/>
          </a:p>
        </p:txBody>
      </p:sp>
      <p:sp>
        <p:nvSpPr>
          <p:cNvPr id="16390" name="AutoShape 6"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2" name="AutoShape 8"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4" name="AutoShape 10"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6" name="AutoShape 12"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8" name="AutoShape 14"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00" name="AutoShape 16" descr="sav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401" name="Picture 17"/>
          <p:cNvPicPr>
            <a:picLocks noChangeAspect="1" noChangeArrowheads="1"/>
          </p:cNvPicPr>
          <p:nvPr/>
        </p:nvPicPr>
        <p:blipFill>
          <a:blip r:embed="rId4"/>
          <a:srcRect/>
          <a:stretch>
            <a:fillRect/>
          </a:stretch>
        </p:blipFill>
        <p:spPr bwMode="auto">
          <a:xfrm>
            <a:off x="1047750" y="1304925"/>
            <a:ext cx="6346481" cy="3476625"/>
          </a:xfrm>
          <a:prstGeom prst="rect">
            <a:avLst/>
          </a:prstGeom>
          <a:noFill/>
          <a:ln w="9525">
            <a:noFill/>
            <a:miter lim="800000"/>
            <a:headEnd/>
            <a:tailEnd/>
          </a:ln>
        </p:spPr>
      </p:pic>
      <p:pic>
        <p:nvPicPr>
          <p:cNvPr id="16386" name="Picture 2" descr="Image result for gamespot of thrones"/>
          <p:cNvPicPr>
            <a:picLocks noChangeAspect="1" noChangeArrowheads="1"/>
          </p:cNvPicPr>
          <p:nvPr/>
        </p:nvPicPr>
        <p:blipFill>
          <a:blip r:embed="rId5"/>
          <a:srcRect/>
          <a:stretch>
            <a:fillRect/>
          </a:stretch>
        </p:blipFill>
        <p:spPr bwMode="auto">
          <a:xfrm>
            <a:off x="76200" y="3433762"/>
            <a:ext cx="4257675" cy="2571751"/>
          </a:xfrm>
          <a:prstGeom prst="rect">
            <a:avLst/>
          </a:prstGeom>
          <a:noFill/>
        </p:spPr>
      </p:pic>
      <p:pic>
        <p:nvPicPr>
          <p:cNvPr id="16388" name="Picture 4" descr="Image result for gamespot binge watch"/>
          <p:cNvPicPr>
            <a:picLocks noChangeAspect="1" noChangeArrowheads="1"/>
          </p:cNvPicPr>
          <p:nvPr/>
        </p:nvPicPr>
        <p:blipFill>
          <a:blip r:embed="rId6"/>
          <a:srcRect/>
          <a:stretch>
            <a:fillRect/>
          </a:stretch>
        </p:blipFill>
        <p:spPr bwMode="auto">
          <a:xfrm>
            <a:off x="4743450" y="3443287"/>
            <a:ext cx="4343400" cy="2571751"/>
          </a:xfrm>
          <a:prstGeom prst="rect">
            <a:avLst/>
          </a:prstGeom>
          <a:noFill/>
        </p:spPr>
      </p:pic>
      <p:sp>
        <p:nvSpPr>
          <p:cNvPr id="14" name="Rectangle 13"/>
          <p:cNvSpPr/>
          <p:nvPr/>
        </p:nvSpPr>
        <p:spPr>
          <a:xfrm>
            <a:off x="-17253" y="104477"/>
            <a:ext cx="9256143" cy="1060089"/>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ENTERTAINMENT CONTENT</a:t>
            </a:r>
            <a:endParaRPr lang="en-US"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8626"/>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38</a:t>
            </a:fld>
            <a:endParaRPr lang="en-US" dirty="0"/>
          </a:p>
        </p:txBody>
      </p:sp>
      <p:sp>
        <p:nvSpPr>
          <p:cNvPr id="4" name="Rectangle 3"/>
          <p:cNvSpPr/>
          <p:nvPr/>
        </p:nvSpPr>
        <p:spPr>
          <a:xfrm>
            <a:off x="-17253" y="104477"/>
            <a:ext cx="9256143" cy="1060089"/>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SMART INSIGHTS</a:t>
            </a:r>
            <a:endParaRPr lang="en-US" sz="2400" dirty="0">
              <a:solidFill>
                <a:schemeClr val="bg1"/>
              </a:solidFill>
            </a:endParaRPr>
          </a:p>
        </p:txBody>
      </p:sp>
      <p:pic>
        <p:nvPicPr>
          <p:cNvPr id="74754" name="Picture 2" descr="Image result for insights icon"/>
          <p:cNvPicPr>
            <a:picLocks noChangeAspect="1" noChangeArrowheads="1"/>
          </p:cNvPicPr>
          <p:nvPr/>
        </p:nvPicPr>
        <p:blipFill>
          <a:blip r:embed="rId4"/>
          <a:srcRect/>
          <a:stretch>
            <a:fillRect/>
          </a:stretch>
        </p:blipFill>
        <p:spPr bwMode="auto">
          <a:xfrm>
            <a:off x="1613431" y="2372263"/>
            <a:ext cx="2506146" cy="2320506"/>
          </a:xfrm>
          <a:prstGeom prst="rect">
            <a:avLst/>
          </a:prstGeom>
          <a:noFill/>
        </p:spPr>
      </p:pic>
      <p:sp>
        <p:nvSpPr>
          <p:cNvPr id="13" name="TextBox 12"/>
          <p:cNvSpPr txBox="1"/>
          <p:nvPr/>
        </p:nvSpPr>
        <p:spPr>
          <a:xfrm rot="2092504">
            <a:off x="2446836" y="1613491"/>
            <a:ext cx="2962275"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MEDIA</a:t>
            </a:r>
            <a:endParaRPr lang="en-US" sz="2400" b="1" dirty="0">
              <a:solidFill>
                <a:schemeClr val="tx1">
                  <a:lumMod val="75000"/>
                  <a:lumOff val="25000"/>
                </a:schemeClr>
              </a:solidFill>
            </a:endParaRPr>
          </a:p>
        </p:txBody>
      </p:sp>
      <p:sp>
        <p:nvSpPr>
          <p:cNvPr id="16" name="Down Arrow 15"/>
          <p:cNvSpPr/>
          <p:nvPr/>
        </p:nvSpPr>
        <p:spPr>
          <a:xfrm rot="2112751">
            <a:off x="3441931" y="206171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rot="19024927">
            <a:off x="2512980" y="5173328"/>
            <a:ext cx="2962275"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AUDIENCE</a:t>
            </a:r>
            <a:endParaRPr lang="en-US" sz="2400" b="1" dirty="0">
              <a:solidFill>
                <a:schemeClr val="tx1">
                  <a:lumMod val="75000"/>
                  <a:lumOff val="25000"/>
                </a:schemeClr>
              </a:solidFill>
            </a:endParaRPr>
          </a:p>
        </p:txBody>
      </p:sp>
      <p:sp>
        <p:nvSpPr>
          <p:cNvPr id="18" name="Down Arrow 17"/>
          <p:cNvSpPr/>
          <p:nvPr/>
        </p:nvSpPr>
        <p:spPr>
          <a:xfrm rot="8293196">
            <a:off x="3430427" y="4638135"/>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rot="18985710">
            <a:off x="1702278" y="234063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18917373">
            <a:off x="93778" y="1584753"/>
            <a:ext cx="2326438" cy="830997"/>
          </a:xfrm>
          <a:prstGeom prst="rect">
            <a:avLst/>
          </a:prstGeom>
          <a:noFill/>
        </p:spPr>
        <p:txBody>
          <a:bodyPr wrap="square" rtlCol="0">
            <a:spAutoFit/>
          </a:bodyPr>
          <a:lstStyle/>
          <a:p>
            <a:pPr algn="ctr"/>
            <a:r>
              <a:rPr lang="en-US" sz="2400" b="1" dirty="0" smtClean="0">
                <a:solidFill>
                  <a:schemeClr val="tx1">
                    <a:lumMod val="75000"/>
                    <a:lumOff val="25000"/>
                  </a:schemeClr>
                </a:solidFill>
              </a:rPr>
              <a:t>INDUSTRY INTEL</a:t>
            </a:r>
            <a:endParaRPr lang="en-US" sz="2400" b="1" dirty="0">
              <a:solidFill>
                <a:schemeClr val="tx1">
                  <a:lumMod val="75000"/>
                  <a:lumOff val="25000"/>
                </a:schemeClr>
              </a:solidFill>
            </a:endParaRPr>
          </a:p>
        </p:txBody>
      </p:sp>
      <p:sp>
        <p:nvSpPr>
          <p:cNvPr id="25" name="Down Arrow 24"/>
          <p:cNvSpPr/>
          <p:nvPr/>
        </p:nvSpPr>
        <p:spPr>
          <a:xfrm rot="13604184">
            <a:off x="1716656" y="458925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rot="2722250">
            <a:off x="-263406" y="4678518"/>
            <a:ext cx="2805833" cy="1200329"/>
          </a:xfrm>
          <a:prstGeom prst="rect">
            <a:avLst/>
          </a:prstGeom>
          <a:noFill/>
        </p:spPr>
        <p:txBody>
          <a:bodyPr wrap="square" rtlCol="0">
            <a:spAutoFit/>
          </a:bodyPr>
          <a:lstStyle/>
          <a:p>
            <a:pPr algn="ctr"/>
            <a:r>
              <a:rPr lang="en-US" sz="2400" b="1" dirty="0" smtClean="0">
                <a:solidFill>
                  <a:schemeClr val="tx1">
                    <a:lumMod val="75000"/>
                    <a:lumOff val="25000"/>
                  </a:schemeClr>
                </a:solidFill>
              </a:rPr>
              <a:t>PRODUCT ENGAGEMENT  &amp; INTERACTIONS</a:t>
            </a:r>
            <a:endParaRPr lang="en-US" sz="2400" b="1"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8626"/>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39</a:t>
            </a:fld>
            <a:endParaRPr lang="en-US" dirty="0"/>
          </a:p>
        </p:txBody>
      </p:sp>
      <p:sp>
        <p:nvSpPr>
          <p:cNvPr id="4" name="Rectangle 3"/>
          <p:cNvSpPr/>
          <p:nvPr/>
        </p:nvSpPr>
        <p:spPr>
          <a:xfrm>
            <a:off x="-17253" y="104477"/>
            <a:ext cx="9256143" cy="1060089"/>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SMART INSIGHTS</a:t>
            </a:r>
            <a:endParaRPr lang="en-US" sz="2400" dirty="0">
              <a:solidFill>
                <a:schemeClr val="bg1"/>
              </a:solidFill>
            </a:endParaRPr>
          </a:p>
        </p:txBody>
      </p:sp>
      <p:pic>
        <p:nvPicPr>
          <p:cNvPr id="7" name="Picture 6" descr="https://www.dgtlnk.com/wp-content/uploads/winning-300x300.jpg"/>
          <p:cNvPicPr>
            <a:picLocks noChangeAspect="1" noChangeArrowheads="1"/>
          </p:cNvPicPr>
          <p:nvPr/>
        </p:nvPicPr>
        <p:blipFill>
          <a:blip r:embed="rId4"/>
          <a:srcRect/>
          <a:stretch>
            <a:fillRect/>
          </a:stretch>
        </p:blipFill>
        <p:spPr bwMode="auto">
          <a:xfrm>
            <a:off x="5404495" y="2262760"/>
            <a:ext cx="2857500" cy="2857500"/>
          </a:xfrm>
          <a:prstGeom prst="rect">
            <a:avLst/>
          </a:prstGeom>
          <a:noFill/>
        </p:spPr>
      </p:pic>
      <p:sp>
        <p:nvSpPr>
          <p:cNvPr id="10" name="Right Arrow 9"/>
          <p:cNvSpPr/>
          <p:nvPr/>
        </p:nvSpPr>
        <p:spPr>
          <a:xfrm>
            <a:off x="4218317" y="3562709"/>
            <a:ext cx="1052423" cy="569344"/>
          </a:xfrm>
          <a:prstGeom prst="right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4754" name="Picture 2" descr="Image result for insights icon"/>
          <p:cNvPicPr>
            <a:picLocks noChangeAspect="1" noChangeArrowheads="1"/>
          </p:cNvPicPr>
          <p:nvPr/>
        </p:nvPicPr>
        <p:blipFill>
          <a:blip r:embed="rId5"/>
          <a:srcRect/>
          <a:stretch>
            <a:fillRect/>
          </a:stretch>
        </p:blipFill>
        <p:spPr bwMode="auto">
          <a:xfrm>
            <a:off x="1613431" y="2372263"/>
            <a:ext cx="2506146" cy="2320506"/>
          </a:xfrm>
          <a:prstGeom prst="rect">
            <a:avLst/>
          </a:prstGeom>
          <a:noFill/>
        </p:spPr>
      </p:pic>
      <p:sp>
        <p:nvSpPr>
          <p:cNvPr id="13" name="TextBox 12"/>
          <p:cNvSpPr txBox="1"/>
          <p:nvPr/>
        </p:nvSpPr>
        <p:spPr>
          <a:xfrm rot="2092504">
            <a:off x="2446836" y="1613491"/>
            <a:ext cx="2962275"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MEDIA</a:t>
            </a:r>
            <a:endParaRPr lang="en-US" sz="2400" b="1" dirty="0">
              <a:solidFill>
                <a:schemeClr val="tx1">
                  <a:lumMod val="75000"/>
                  <a:lumOff val="25000"/>
                </a:schemeClr>
              </a:solidFill>
            </a:endParaRPr>
          </a:p>
        </p:txBody>
      </p:sp>
      <p:sp>
        <p:nvSpPr>
          <p:cNvPr id="16" name="Down Arrow 15"/>
          <p:cNvSpPr/>
          <p:nvPr/>
        </p:nvSpPr>
        <p:spPr>
          <a:xfrm rot="2112751">
            <a:off x="3441931" y="206171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rot="19024927">
            <a:off x="2512980" y="5173328"/>
            <a:ext cx="2962275" cy="461665"/>
          </a:xfrm>
          <a:prstGeom prst="rect">
            <a:avLst/>
          </a:prstGeom>
          <a:noFill/>
        </p:spPr>
        <p:txBody>
          <a:bodyPr wrap="square" rtlCol="0">
            <a:spAutoFit/>
          </a:bodyPr>
          <a:lstStyle/>
          <a:p>
            <a:pPr algn="ctr"/>
            <a:r>
              <a:rPr lang="en-US" sz="2400" b="1" dirty="0" smtClean="0">
                <a:solidFill>
                  <a:schemeClr val="tx1">
                    <a:lumMod val="75000"/>
                    <a:lumOff val="25000"/>
                  </a:schemeClr>
                </a:solidFill>
              </a:rPr>
              <a:t>AUDIENCE</a:t>
            </a:r>
            <a:endParaRPr lang="en-US" sz="2400" b="1" dirty="0">
              <a:solidFill>
                <a:schemeClr val="tx1">
                  <a:lumMod val="75000"/>
                  <a:lumOff val="25000"/>
                </a:schemeClr>
              </a:solidFill>
            </a:endParaRPr>
          </a:p>
        </p:txBody>
      </p:sp>
      <p:sp>
        <p:nvSpPr>
          <p:cNvPr id="18" name="Down Arrow 17"/>
          <p:cNvSpPr/>
          <p:nvPr/>
        </p:nvSpPr>
        <p:spPr>
          <a:xfrm rot="8293196">
            <a:off x="3430427" y="4638135"/>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rot="18985710">
            <a:off x="1702278" y="234063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rot="13177833">
            <a:off x="7335328" y="1641894"/>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7847495">
            <a:off x="7504983" y="5201728"/>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181725" y="1205182"/>
            <a:ext cx="2962275" cy="461665"/>
          </a:xfrm>
          <a:prstGeom prst="rect">
            <a:avLst/>
          </a:prstGeom>
          <a:noFill/>
        </p:spPr>
        <p:txBody>
          <a:bodyPr wrap="square" rtlCol="0">
            <a:spAutoFit/>
          </a:bodyPr>
          <a:lstStyle/>
          <a:p>
            <a:pPr algn="ctr"/>
            <a:r>
              <a:rPr lang="en-US" sz="2400" b="1" dirty="0" smtClean="0">
                <a:solidFill>
                  <a:srgbClr val="00B050"/>
                </a:solidFill>
              </a:rPr>
              <a:t>MARKETING</a:t>
            </a:r>
            <a:endParaRPr lang="en-US" sz="2400" b="1" dirty="0"/>
          </a:p>
        </p:txBody>
      </p:sp>
      <p:sp>
        <p:nvSpPr>
          <p:cNvPr id="23" name="TextBox 22"/>
          <p:cNvSpPr txBox="1"/>
          <p:nvPr/>
        </p:nvSpPr>
        <p:spPr>
          <a:xfrm>
            <a:off x="7027114" y="5593150"/>
            <a:ext cx="2116886" cy="830997"/>
          </a:xfrm>
          <a:prstGeom prst="rect">
            <a:avLst/>
          </a:prstGeom>
          <a:noFill/>
        </p:spPr>
        <p:txBody>
          <a:bodyPr wrap="square" rtlCol="0">
            <a:spAutoFit/>
          </a:bodyPr>
          <a:lstStyle/>
          <a:p>
            <a:pPr algn="ctr"/>
            <a:r>
              <a:rPr lang="en-US" sz="2400" b="1" dirty="0" smtClean="0">
                <a:solidFill>
                  <a:srgbClr val="00B050"/>
                </a:solidFill>
              </a:rPr>
              <a:t>PRODUCT STRATEGY</a:t>
            </a:r>
            <a:endParaRPr lang="en-US" sz="2400" b="1" dirty="0"/>
          </a:p>
        </p:txBody>
      </p:sp>
      <p:sp>
        <p:nvSpPr>
          <p:cNvPr id="24" name="TextBox 23"/>
          <p:cNvSpPr txBox="1"/>
          <p:nvPr/>
        </p:nvSpPr>
        <p:spPr>
          <a:xfrm rot="18917373">
            <a:off x="93778" y="1584753"/>
            <a:ext cx="2326438" cy="830997"/>
          </a:xfrm>
          <a:prstGeom prst="rect">
            <a:avLst/>
          </a:prstGeom>
          <a:noFill/>
        </p:spPr>
        <p:txBody>
          <a:bodyPr wrap="square" rtlCol="0">
            <a:spAutoFit/>
          </a:bodyPr>
          <a:lstStyle/>
          <a:p>
            <a:pPr algn="ctr"/>
            <a:r>
              <a:rPr lang="en-US" sz="2400" b="1" dirty="0" smtClean="0">
                <a:solidFill>
                  <a:schemeClr val="tx1">
                    <a:lumMod val="75000"/>
                    <a:lumOff val="25000"/>
                  </a:schemeClr>
                </a:solidFill>
              </a:rPr>
              <a:t>INDUSTRY INTEL</a:t>
            </a:r>
            <a:endParaRPr lang="en-US" sz="2400" b="1" dirty="0">
              <a:solidFill>
                <a:schemeClr val="tx1">
                  <a:lumMod val="75000"/>
                  <a:lumOff val="25000"/>
                </a:schemeClr>
              </a:solidFill>
            </a:endParaRPr>
          </a:p>
        </p:txBody>
      </p:sp>
      <p:sp>
        <p:nvSpPr>
          <p:cNvPr id="25" name="Down Arrow 24"/>
          <p:cNvSpPr/>
          <p:nvPr/>
        </p:nvSpPr>
        <p:spPr>
          <a:xfrm rot="13604184">
            <a:off x="1716656" y="4589252"/>
            <a:ext cx="293298" cy="508959"/>
          </a:xfrm>
          <a:prstGeom prst="downArrow">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rot="2722250">
            <a:off x="-263406" y="4678518"/>
            <a:ext cx="2805833" cy="1200329"/>
          </a:xfrm>
          <a:prstGeom prst="rect">
            <a:avLst/>
          </a:prstGeom>
          <a:noFill/>
        </p:spPr>
        <p:txBody>
          <a:bodyPr wrap="square" rtlCol="0">
            <a:spAutoFit/>
          </a:bodyPr>
          <a:lstStyle/>
          <a:p>
            <a:pPr algn="ctr"/>
            <a:r>
              <a:rPr lang="en-US" sz="2400" b="1" dirty="0" smtClean="0">
                <a:solidFill>
                  <a:schemeClr val="tx1">
                    <a:lumMod val="75000"/>
                    <a:lumOff val="25000"/>
                  </a:schemeClr>
                </a:solidFill>
              </a:rPr>
              <a:t>PRODUCT ENGAGEMENT  &amp; INTERACTIONS</a:t>
            </a:r>
            <a:endParaRPr lang="en-US" sz="2400" b="1"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GAMESPOT"/>
          <p:cNvPicPr>
            <a:picLocks noChangeAspect="1" noChangeArrowheads="1"/>
          </p:cNvPicPr>
          <p:nvPr/>
        </p:nvPicPr>
        <p:blipFill>
          <a:blip r:embed="rId3"/>
          <a:stretch>
            <a:fillRect/>
          </a:stretch>
        </p:blipFill>
        <p:spPr bwMode="auto">
          <a:xfrm>
            <a:off x="-1173181" y="0"/>
            <a:ext cx="12082373" cy="6443932"/>
          </a:xfrm>
          <a:prstGeom prst="rect">
            <a:avLst/>
          </a:prstGeom>
          <a:noFill/>
          <a:ln>
            <a:noFill/>
          </a:ln>
        </p:spPr>
      </p:pic>
      <p:sp>
        <p:nvSpPr>
          <p:cNvPr id="2" name="Slide Number Placeholder 1"/>
          <p:cNvSpPr>
            <a:spLocks noGrp="1"/>
          </p:cNvSpPr>
          <p:nvPr>
            <p:ph type="sldNum" sz="quarter" idx="4"/>
          </p:nvPr>
        </p:nvSpPr>
        <p:spPr/>
        <p:txBody>
          <a:bodyPr/>
          <a:lstStyle/>
          <a:p>
            <a:fld id="{0515FA24-E6B7-4FB8-BFC0-36DE90ACB103}" type="slidenum">
              <a:rPr lang="en-US" smtClean="0"/>
              <a:pPr/>
              <a:t>4</a:t>
            </a:fld>
            <a:endParaRPr lang="en-US" dirty="0"/>
          </a:p>
        </p:txBody>
      </p:sp>
      <p:sp>
        <p:nvSpPr>
          <p:cNvPr id="18" name="Rectangle 17"/>
          <p:cNvSpPr/>
          <p:nvPr/>
        </p:nvSpPr>
        <p:spPr>
          <a:xfrm>
            <a:off x="301925" y="4071661"/>
            <a:ext cx="8566030" cy="2251493"/>
          </a:xfrm>
          <a:prstGeom prst="rect">
            <a:avLst/>
          </a:prstGeom>
          <a:solidFill>
            <a:srgbClr val="0808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5"/>
          <p:cNvSpPr>
            <a:spLocks noGrp="1"/>
          </p:cNvSpPr>
          <p:nvPr>
            <p:ph type="body" sz="quarter" idx="4294967295"/>
          </p:nvPr>
        </p:nvSpPr>
        <p:spPr>
          <a:xfrm>
            <a:off x="595221" y="4080318"/>
            <a:ext cx="8022566" cy="2173827"/>
          </a:xfrm>
          <a:prstGeom prst="rect">
            <a:avLst/>
          </a:prstGeom>
        </p:spPr>
        <p:txBody>
          <a:bodyPr anchor="ctr"/>
          <a:lstStyle/>
          <a:p>
            <a:pPr marL="0" indent="0" algn="ctr">
              <a:buNone/>
            </a:pPr>
            <a:r>
              <a:rPr lang="en-US" sz="2200" b="1" dirty="0" smtClean="0">
                <a:solidFill>
                  <a:schemeClr val="accent4"/>
                </a:solidFill>
              </a:rPr>
              <a:t>20 YEAR LEGACY</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57MM WW UNIQUE VISITORS</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#1 IN COMSCORE GAMING INFO CATEGORY</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40</a:t>
            </a:fld>
            <a:endParaRPr lang="en-US" dirty="0"/>
          </a:p>
        </p:txBody>
      </p:sp>
      <p:sp>
        <p:nvSpPr>
          <p:cNvPr id="4" name="Rectangle 3"/>
          <p:cNvSpPr/>
          <p:nvPr/>
        </p:nvSpPr>
        <p:spPr>
          <a:xfrm>
            <a:off x="-17253" y="104477"/>
            <a:ext cx="9256143" cy="1060089"/>
          </a:xfrm>
          <a:prstGeom prst="rect">
            <a:avLst/>
          </a:prstGeom>
          <a:solidFill>
            <a:schemeClr val="tx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idx="4294967295"/>
          </p:nvPr>
        </p:nvSpPr>
        <p:spPr>
          <a:xfrm>
            <a:off x="19050" y="193675"/>
            <a:ext cx="9144000" cy="1033462"/>
          </a:xfrm>
          <a:prstGeom prst="rect">
            <a:avLst/>
          </a:prstGeom>
        </p:spPr>
        <p:txBody>
          <a:bodyPr/>
          <a:lstStyle/>
          <a:p>
            <a:pPr algn="ctr"/>
            <a:r>
              <a:rPr lang="en-US" sz="4600" dirty="0" smtClean="0">
                <a:solidFill>
                  <a:schemeClr val="bg1"/>
                </a:solidFill>
              </a:rPr>
              <a:t>QUESTIONS?</a:t>
            </a:r>
            <a:endParaRPr lang="en-US" sz="2400" dirty="0">
              <a:solidFill>
                <a:schemeClr val="bg1"/>
              </a:solidFill>
            </a:endParaRPr>
          </a:p>
        </p:txBody>
      </p:sp>
      <p:sp>
        <p:nvSpPr>
          <p:cNvPr id="6" name="TextBox 5"/>
          <p:cNvSpPr txBox="1"/>
          <p:nvPr/>
        </p:nvSpPr>
        <p:spPr>
          <a:xfrm>
            <a:off x="1828800" y="3140015"/>
            <a:ext cx="5396606" cy="584775"/>
          </a:xfrm>
          <a:prstGeom prst="rect">
            <a:avLst/>
          </a:prstGeom>
          <a:noFill/>
        </p:spPr>
        <p:txBody>
          <a:bodyPr wrap="none" rtlCol="0">
            <a:spAutoFit/>
          </a:bodyPr>
          <a:lstStyle/>
          <a:p>
            <a:r>
              <a:rPr lang="en-US" sz="3200" b="1" dirty="0" smtClean="0"/>
              <a:t>Tiffany.Sanders@cbsi.com</a:t>
            </a:r>
            <a:endParaRPr lang="en-US" sz="3200" b="1"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a:srcRect/>
          <a:stretch>
            <a:fillRect/>
          </a:stretch>
        </p:blipFill>
        <p:spPr bwMode="auto">
          <a:xfrm>
            <a:off x="-1" y="0"/>
            <a:ext cx="9247517" cy="6547449"/>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0515FA24-E6B7-4FB8-BFC0-36DE90ACB103}" type="slidenum">
              <a:rPr lang="en-US" smtClean="0"/>
              <a:pPr/>
              <a:t>5</a:t>
            </a:fld>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a:srcRect/>
          <a:stretch>
            <a:fillRect/>
          </a:stretch>
        </p:blipFill>
        <p:spPr bwMode="auto">
          <a:xfrm>
            <a:off x="-1" y="0"/>
            <a:ext cx="9247517" cy="6547449"/>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0515FA24-E6B7-4FB8-BFC0-36DE90ACB103}" type="slidenum">
              <a:rPr lang="en-US" smtClean="0"/>
              <a:pPr/>
              <a:t>6</a:t>
            </a:fld>
            <a:endParaRPr lang="en-US" dirty="0"/>
          </a:p>
        </p:txBody>
      </p:sp>
      <p:pic>
        <p:nvPicPr>
          <p:cNvPr id="13320" name="Picture 8" descr="https://t3.ftcdn.net/jpg/00/47/79/12/240_F_47791264_yKUjCYD7dVI5JroAA48gL8gQ4obNEqi2.jpg"/>
          <p:cNvPicPr>
            <a:picLocks noChangeAspect="1" noChangeArrowheads="1"/>
          </p:cNvPicPr>
          <p:nvPr/>
        </p:nvPicPr>
        <p:blipFill>
          <a:blip r:embed="rId4"/>
          <a:srcRect/>
          <a:stretch>
            <a:fillRect/>
          </a:stretch>
        </p:blipFill>
        <p:spPr bwMode="auto">
          <a:xfrm>
            <a:off x="366196" y="1912937"/>
            <a:ext cx="4004104" cy="2868613"/>
          </a:xfrm>
          <a:prstGeom prst="rect">
            <a:avLst/>
          </a:prstGeom>
          <a:noFill/>
        </p:spPr>
      </p:pic>
      <p:pic>
        <p:nvPicPr>
          <p:cNvPr id="13322" name="Picture 10" descr="https://t4.ftcdn.net/jpg/00/47/84/79/240_F_47847978_YhJVsjYwRVjwrslemgwCsqLKwrjBhaH5.jpg"/>
          <p:cNvPicPr>
            <a:picLocks noChangeAspect="1" noChangeArrowheads="1"/>
          </p:cNvPicPr>
          <p:nvPr/>
        </p:nvPicPr>
        <p:blipFill>
          <a:blip r:embed="rId5"/>
          <a:srcRect/>
          <a:stretch>
            <a:fillRect/>
          </a:stretch>
        </p:blipFill>
        <p:spPr bwMode="auto">
          <a:xfrm>
            <a:off x="4900095" y="1893887"/>
            <a:ext cx="3934439" cy="2887663"/>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7</a:t>
            </a:fld>
            <a:endParaRPr lang="en-US" dirty="0"/>
          </a:p>
        </p:txBody>
      </p:sp>
      <p:pic>
        <p:nvPicPr>
          <p:cNvPr id="34818" name="Picture 2" descr="Image result for video game"/>
          <p:cNvPicPr>
            <a:picLocks noChangeAspect="1" noChangeArrowheads="1"/>
          </p:cNvPicPr>
          <p:nvPr/>
        </p:nvPicPr>
        <p:blipFill>
          <a:blip r:embed="rId4">
            <a:lum bright="21000" contrast="-57000"/>
          </a:blip>
          <a:srcRect/>
          <a:stretch>
            <a:fillRect/>
          </a:stretch>
        </p:blipFill>
        <p:spPr bwMode="auto">
          <a:xfrm>
            <a:off x="9524" y="-1"/>
            <a:ext cx="9157567" cy="6429375"/>
          </a:xfrm>
          <a:prstGeom prst="rect">
            <a:avLst/>
          </a:prstGeom>
          <a:noFill/>
        </p:spPr>
      </p:pic>
      <p:sp>
        <p:nvSpPr>
          <p:cNvPr id="6" name="Rectangle 5"/>
          <p:cNvSpPr/>
          <p:nvPr/>
        </p:nvSpPr>
        <p:spPr>
          <a:xfrm>
            <a:off x="-28575" y="187325"/>
            <a:ext cx="9267825" cy="908230"/>
          </a:xfrm>
          <a:prstGeom prst="rect">
            <a:avLst/>
          </a:prstGeom>
          <a:solidFill>
            <a:srgbClr val="000000">
              <a:alpha val="7607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239023"/>
            <a:ext cx="9144000" cy="800219"/>
          </a:xfrm>
          <a:prstGeom prst="rect">
            <a:avLst/>
          </a:prstGeom>
          <a:noFill/>
        </p:spPr>
        <p:txBody>
          <a:bodyPr wrap="square" rtlCol="0">
            <a:spAutoFit/>
          </a:bodyPr>
          <a:lstStyle/>
          <a:p>
            <a:pPr algn="ctr"/>
            <a:r>
              <a:rPr lang="en-US" sz="4600" b="1" dirty="0" smtClean="0">
                <a:solidFill>
                  <a:schemeClr val="bg1"/>
                </a:solidFill>
              </a:rPr>
              <a:t>BRAND INNOVATION</a:t>
            </a:r>
            <a:endParaRPr lang="en-US" sz="4600" b="1" dirty="0">
              <a:solidFill>
                <a:schemeClr val="bg1"/>
              </a:solidFill>
            </a:endParaRPr>
          </a:p>
        </p:txBody>
      </p:sp>
      <p:sp>
        <p:nvSpPr>
          <p:cNvPr id="8" name="Rectangle 7"/>
          <p:cNvSpPr/>
          <p:nvPr/>
        </p:nvSpPr>
        <p:spPr>
          <a:xfrm>
            <a:off x="0" y="3036498"/>
            <a:ext cx="3579962" cy="2984740"/>
          </a:xfrm>
          <a:prstGeom prst="rect">
            <a:avLst/>
          </a:prstGeom>
          <a:solidFill>
            <a:srgbClr val="080808">
              <a:alpha val="8196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p:cNvSpPr>
            <a:spLocks noGrp="1"/>
          </p:cNvSpPr>
          <p:nvPr>
            <p:ph type="body" sz="quarter" idx="4294967295"/>
          </p:nvPr>
        </p:nvSpPr>
        <p:spPr>
          <a:xfrm>
            <a:off x="0" y="3036528"/>
            <a:ext cx="3619500" cy="2976083"/>
          </a:xfrm>
          <a:prstGeom prst="rect">
            <a:avLst/>
          </a:prstGeom>
        </p:spPr>
        <p:txBody>
          <a:bodyPr anchor="ctr"/>
          <a:lstStyle/>
          <a:p>
            <a:pPr marL="0" indent="0" algn="ctr">
              <a:buNone/>
            </a:pPr>
            <a:r>
              <a:rPr lang="en-US" sz="2200" b="1" dirty="0" smtClean="0">
                <a:solidFill>
                  <a:schemeClr val="accent4"/>
                </a:solidFill>
              </a:rPr>
              <a:t>Data Analytics</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Market Intelligence</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Audience Insights</a:t>
            </a:r>
          </a:p>
          <a:p>
            <a:pPr marL="0" indent="0" algn="ctr">
              <a:buNone/>
            </a:pPr>
            <a:endParaRPr lang="en-US" sz="2200" b="1" dirty="0" smtClean="0">
              <a:solidFill>
                <a:schemeClr val="accent4"/>
              </a:solidFill>
            </a:endParaRPr>
          </a:p>
          <a:p>
            <a:pPr marL="0" indent="0" algn="ctr">
              <a:buNone/>
            </a:pPr>
            <a:r>
              <a:rPr lang="en-US" sz="2200" b="1" dirty="0" smtClean="0">
                <a:solidFill>
                  <a:schemeClr val="accent4"/>
                </a:solidFill>
              </a:rPr>
              <a:t>Strategy</a:t>
            </a:r>
          </a:p>
        </p:txBody>
      </p:sp>
      <p:pic>
        <p:nvPicPr>
          <p:cNvPr id="11" name="Picture 7" descr="http://sunbitcoin.com/images/secondary.png"/>
          <p:cNvPicPr>
            <a:picLocks noChangeAspect="1" noChangeArrowheads="1"/>
          </p:cNvPicPr>
          <p:nvPr/>
        </p:nvPicPr>
        <p:blipFill>
          <a:blip r:embed="rId5"/>
          <a:srcRect/>
          <a:stretch>
            <a:fillRect/>
          </a:stretch>
        </p:blipFill>
        <p:spPr bwMode="auto">
          <a:xfrm>
            <a:off x="3537796" y="2164363"/>
            <a:ext cx="2002389" cy="2224475"/>
          </a:xfrm>
          <a:prstGeom prst="rect">
            <a:avLst/>
          </a:prstGeom>
          <a:noFill/>
        </p:spPr>
      </p:pic>
      <p:pic>
        <p:nvPicPr>
          <p:cNvPr id="12" name="Picture 11" descr="C:\Users\nillascad\Desktop\PMM\Templates\Logos\Secondary-GameSpot-Outline-G-Logo-Black.png"/>
          <p:cNvPicPr>
            <a:picLocks noChangeAspect="1" noChangeArrowheads="1"/>
          </p:cNvPicPr>
          <p:nvPr/>
        </p:nvPicPr>
        <p:blipFill>
          <a:blip r:embed="rId6"/>
          <a:srcRect l="22933" t="19251" r="22933" b="27411"/>
          <a:stretch>
            <a:fillRect/>
          </a:stretch>
        </p:blipFill>
        <p:spPr bwMode="auto">
          <a:xfrm>
            <a:off x="3944049" y="2519962"/>
            <a:ext cx="1130737" cy="1237673"/>
          </a:xfrm>
          <a:prstGeom prst="rect">
            <a:avLst/>
          </a:prstGeom>
          <a:noFill/>
        </p:spPr>
      </p:pic>
      <p:sp>
        <p:nvSpPr>
          <p:cNvPr id="13" name="Oval 12"/>
          <p:cNvSpPr/>
          <p:nvPr/>
        </p:nvSpPr>
        <p:spPr>
          <a:xfrm>
            <a:off x="3657601" y="2317532"/>
            <a:ext cx="1702676" cy="1813034"/>
          </a:xfrm>
          <a:prstGeom prst="ellipse">
            <a:avLst/>
          </a:prstGeom>
          <a:noFill/>
          <a:ln w="889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8</a:t>
            </a:fld>
            <a:endParaRPr lang="en-US" dirty="0"/>
          </a:p>
        </p:txBody>
      </p:sp>
      <p:sp>
        <p:nvSpPr>
          <p:cNvPr id="56324" name="AutoShape 4" descr="Image result for atari 2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6" name="AutoShape 6" descr="Image result for atari 2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17" name="Diagram 16"/>
          <p:cNvGraphicFramePr/>
          <p:nvPr/>
        </p:nvGraphicFramePr>
        <p:xfrm>
          <a:off x="133350" y="2981325"/>
          <a:ext cx="9010650" cy="1609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5842" name="Picture 2" descr="Image result for 7th gen console"/>
          <p:cNvPicPr>
            <a:picLocks noChangeAspect="1" noChangeArrowheads="1"/>
          </p:cNvPicPr>
          <p:nvPr/>
        </p:nvPicPr>
        <p:blipFill>
          <a:blip r:embed="rId9"/>
          <a:srcRect/>
          <a:stretch>
            <a:fillRect/>
          </a:stretch>
        </p:blipFill>
        <p:spPr bwMode="auto">
          <a:xfrm>
            <a:off x="0" y="4378324"/>
            <a:ext cx="2105379" cy="1184275"/>
          </a:xfrm>
          <a:prstGeom prst="rect">
            <a:avLst/>
          </a:prstGeom>
          <a:noFill/>
        </p:spPr>
      </p:pic>
      <p:pic>
        <p:nvPicPr>
          <p:cNvPr id="35844" name="Picture 4" descr="Image result for facebook"/>
          <p:cNvPicPr>
            <a:picLocks noChangeAspect="1" noChangeArrowheads="1"/>
          </p:cNvPicPr>
          <p:nvPr/>
        </p:nvPicPr>
        <p:blipFill>
          <a:blip r:embed="rId10"/>
          <a:srcRect/>
          <a:stretch>
            <a:fillRect/>
          </a:stretch>
        </p:blipFill>
        <p:spPr bwMode="auto">
          <a:xfrm>
            <a:off x="971550" y="2733675"/>
            <a:ext cx="736600" cy="736600"/>
          </a:xfrm>
          <a:prstGeom prst="rect">
            <a:avLst/>
          </a:prstGeom>
          <a:noFill/>
        </p:spPr>
      </p:pic>
      <p:pic>
        <p:nvPicPr>
          <p:cNvPr id="35846" name="Picture 6" descr="Image result for iphone android"/>
          <p:cNvPicPr>
            <a:picLocks noChangeAspect="1" noChangeArrowheads="1"/>
          </p:cNvPicPr>
          <p:nvPr/>
        </p:nvPicPr>
        <p:blipFill>
          <a:blip r:embed="rId11"/>
          <a:srcRect/>
          <a:stretch>
            <a:fillRect/>
          </a:stretch>
        </p:blipFill>
        <p:spPr bwMode="auto">
          <a:xfrm>
            <a:off x="1984375" y="1847851"/>
            <a:ext cx="987425" cy="789940"/>
          </a:xfrm>
          <a:prstGeom prst="rect">
            <a:avLst/>
          </a:prstGeom>
          <a:noFill/>
        </p:spPr>
      </p:pic>
      <p:pic>
        <p:nvPicPr>
          <p:cNvPr id="35848" name="Picture 8" descr="Image result for apple"/>
          <p:cNvPicPr>
            <a:picLocks noChangeAspect="1" noChangeArrowheads="1"/>
          </p:cNvPicPr>
          <p:nvPr/>
        </p:nvPicPr>
        <p:blipFill>
          <a:blip r:embed="rId12"/>
          <a:srcRect/>
          <a:stretch>
            <a:fillRect/>
          </a:stretch>
        </p:blipFill>
        <p:spPr bwMode="auto">
          <a:xfrm>
            <a:off x="1708150" y="2644775"/>
            <a:ext cx="879475" cy="879475"/>
          </a:xfrm>
          <a:prstGeom prst="rect">
            <a:avLst/>
          </a:prstGeom>
          <a:noFill/>
        </p:spPr>
      </p:pic>
      <p:pic>
        <p:nvPicPr>
          <p:cNvPr id="35850" name="Picture 10" descr="Image result for android"/>
          <p:cNvPicPr>
            <a:picLocks noChangeAspect="1" noChangeArrowheads="1"/>
          </p:cNvPicPr>
          <p:nvPr/>
        </p:nvPicPr>
        <p:blipFill>
          <a:blip r:embed="rId13"/>
          <a:srcRect/>
          <a:stretch>
            <a:fillRect/>
          </a:stretch>
        </p:blipFill>
        <p:spPr bwMode="auto">
          <a:xfrm>
            <a:off x="2593976" y="2705101"/>
            <a:ext cx="742950" cy="742950"/>
          </a:xfrm>
          <a:prstGeom prst="rect">
            <a:avLst/>
          </a:prstGeom>
          <a:noFill/>
        </p:spPr>
      </p:pic>
      <p:pic>
        <p:nvPicPr>
          <p:cNvPr id="35856" name="Picture 16" descr="Image result for ipad invisible background"/>
          <p:cNvPicPr>
            <a:picLocks noChangeAspect="1" noChangeArrowheads="1"/>
          </p:cNvPicPr>
          <p:nvPr/>
        </p:nvPicPr>
        <p:blipFill>
          <a:blip r:embed="rId14"/>
          <a:srcRect/>
          <a:stretch>
            <a:fillRect/>
          </a:stretch>
        </p:blipFill>
        <p:spPr bwMode="auto">
          <a:xfrm>
            <a:off x="3167017" y="4014788"/>
            <a:ext cx="1209068" cy="871537"/>
          </a:xfrm>
          <a:prstGeom prst="rect">
            <a:avLst/>
          </a:prstGeom>
          <a:noFill/>
        </p:spPr>
      </p:pic>
      <p:pic>
        <p:nvPicPr>
          <p:cNvPr id="35858" name="Picture 18" descr="Image result for nintendo 3ds"/>
          <p:cNvPicPr>
            <a:picLocks noChangeAspect="1" noChangeArrowheads="1"/>
          </p:cNvPicPr>
          <p:nvPr/>
        </p:nvPicPr>
        <p:blipFill>
          <a:blip r:embed="rId15"/>
          <a:srcRect/>
          <a:stretch>
            <a:fillRect/>
          </a:stretch>
        </p:blipFill>
        <p:spPr bwMode="auto">
          <a:xfrm>
            <a:off x="4165600" y="2466976"/>
            <a:ext cx="930275" cy="997362"/>
          </a:xfrm>
          <a:prstGeom prst="rect">
            <a:avLst/>
          </a:prstGeom>
          <a:noFill/>
        </p:spPr>
      </p:pic>
      <p:pic>
        <p:nvPicPr>
          <p:cNvPr id="35860" name="Picture 20" descr="Image result for ps vita"/>
          <p:cNvPicPr>
            <a:picLocks noChangeAspect="1" noChangeArrowheads="1"/>
          </p:cNvPicPr>
          <p:nvPr/>
        </p:nvPicPr>
        <p:blipFill>
          <a:blip r:embed="rId16"/>
          <a:srcRect/>
          <a:stretch>
            <a:fillRect/>
          </a:stretch>
        </p:blipFill>
        <p:spPr bwMode="auto">
          <a:xfrm>
            <a:off x="4889501" y="4125913"/>
            <a:ext cx="1073150" cy="616068"/>
          </a:xfrm>
          <a:prstGeom prst="rect">
            <a:avLst/>
          </a:prstGeom>
          <a:noFill/>
        </p:spPr>
      </p:pic>
      <p:sp>
        <p:nvSpPr>
          <p:cNvPr id="35862" name="AutoShape 22" descr="Image result for ps4 xbox 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864" name="AutoShape 24" descr="Image result for ps4 xbox 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5866" name="AutoShape 26" descr="Image result for ps4 xbox 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68" name="Picture 28" descr="Image result for ps4 xbox one"/>
          <p:cNvPicPr>
            <a:picLocks noChangeAspect="1" noChangeArrowheads="1"/>
          </p:cNvPicPr>
          <p:nvPr/>
        </p:nvPicPr>
        <p:blipFill>
          <a:blip r:embed="rId17"/>
          <a:srcRect/>
          <a:stretch>
            <a:fillRect/>
          </a:stretch>
        </p:blipFill>
        <p:spPr bwMode="auto">
          <a:xfrm>
            <a:off x="5819775" y="2720975"/>
            <a:ext cx="1409700" cy="792565"/>
          </a:xfrm>
          <a:prstGeom prst="rect">
            <a:avLst/>
          </a:prstGeom>
          <a:noFill/>
        </p:spPr>
      </p:pic>
      <p:pic>
        <p:nvPicPr>
          <p:cNvPr id="35870" name="Picture 30" descr="Image result for wiiu"/>
          <p:cNvPicPr>
            <a:picLocks noChangeAspect="1" noChangeArrowheads="1"/>
          </p:cNvPicPr>
          <p:nvPr/>
        </p:nvPicPr>
        <p:blipFill>
          <a:blip r:embed="rId18"/>
          <a:srcRect/>
          <a:stretch>
            <a:fillRect/>
          </a:stretch>
        </p:blipFill>
        <p:spPr bwMode="auto">
          <a:xfrm>
            <a:off x="4965700" y="4752975"/>
            <a:ext cx="854075" cy="854075"/>
          </a:xfrm>
          <a:prstGeom prst="rect">
            <a:avLst/>
          </a:prstGeom>
          <a:noFill/>
        </p:spPr>
      </p:pic>
      <p:pic>
        <p:nvPicPr>
          <p:cNvPr id="35874" name="Picture 34" descr="Image result for virtual reality icon"/>
          <p:cNvPicPr>
            <a:picLocks noChangeAspect="1" noChangeArrowheads="1"/>
          </p:cNvPicPr>
          <p:nvPr/>
        </p:nvPicPr>
        <p:blipFill>
          <a:blip r:embed="rId19"/>
          <a:srcRect/>
          <a:stretch>
            <a:fillRect/>
          </a:stretch>
        </p:blipFill>
        <p:spPr bwMode="auto">
          <a:xfrm>
            <a:off x="8096250" y="4052888"/>
            <a:ext cx="927100" cy="927100"/>
          </a:xfrm>
          <a:prstGeom prst="rect">
            <a:avLst/>
          </a:prstGeom>
          <a:noFill/>
        </p:spPr>
      </p:pic>
      <p:pic>
        <p:nvPicPr>
          <p:cNvPr id="35876" name="Picture 36" descr="Image result for twitter logo"/>
          <p:cNvPicPr>
            <a:picLocks noChangeAspect="1" noChangeArrowheads="1"/>
          </p:cNvPicPr>
          <p:nvPr/>
        </p:nvPicPr>
        <p:blipFill>
          <a:blip r:embed="rId20"/>
          <a:srcRect/>
          <a:stretch>
            <a:fillRect/>
          </a:stretch>
        </p:blipFill>
        <p:spPr bwMode="auto">
          <a:xfrm>
            <a:off x="2359609" y="4029076"/>
            <a:ext cx="796341" cy="647699"/>
          </a:xfrm>
          <a:prstGeom prst="rect">
            <a:avLst/>
          </a:prstGeom>
          <a:noFill/>
        </p:spPr>
      </p:pic>
      <p:sp>
        <p:nvSpPr>
          <p:cNvPr id="42" name="Rectangle 41"/>
          <p:cNvSpPr/>
          <p:nvPr/>
        </p:nvSpPr>
        <p:spPr>
          <a:xfrm>
            <a:off x="-28575" y="187325"/>
            <a:ext cx="9267825" cy="152400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a:spLocks noGrp="1"/>
          </p:cNvSpPr>
          <p:nvPr>
            <p:ph type="title" idx="4294967295"/>
          </p:nvPr>
        </p:nvSpPr>
        <p:spPr>
          <a:xfrm>
            <a:off x="9525" y="133350"/>
            <a:ext cx="9134475" cy="749300"/>
          </a:xfrm>
          <a:prstGeom prst="rect">
            <a:avLst/>
          </a:prstGeom>
        </p:spPr>
        <p:txBody>
          <a:bodyPr/>
          <a:lstStyle/>
          <a:p>
            <a:pPr algn="ctr"/>
            <a:r>
              <a:rPr lang="en-US" sz="4600" dirty="0" smtClean="0">
                <a:solidFill>
                  <a:schemeClr val="bg1"/>
                </a:solidFill>
              </a:rPr>
              <a:t>GAMING IS MORE EXPANSIVE THAN EVER BEFORE</a:t>
            </a:r>
            <a:endParaRPr lang="en-US" sz="2100" dirty="0">
              <a:solidFill>
                <a:schemeClr val="bg1"/>
              </a:solidFill>
            </a:endParaRPr>
          </a:p>
        </p:txBody>
      </p:sp>
      <p:pic>
        <p:nvPicPr>
          <p:cNvPr id="35881" name="Picture 41" descr="Image result for ps4 pro xbox one s"/>
          <p:cNvPicPr>
            <a:picLocks noChangeAspect="1" noChangeArrowheads="1"/>
          </p:cNvPicPr>
          <p:nvPr/>
        </p:nvPicPr>
        <p:blipFill>
          <a:blip r:embed="rId21"/>
          <a:srcRect/>
          <a:stretch>
            <a:fillRect/>
          </a:stretch>
        </p:blipFill>
        <p:spPr bwMode="auto">
          <a:xfrm>
            <a:off x="7972427" y="2900363"/>
            <a:ext cx="1171573" cy="585787"/>
          </a:xfrm>
          <a:prstGeom prst="rect">
            <a:avLst/>
          </a:prstGeom>
          <a:noFill/>
        </p:spPr>
      </p:pic>
      <p:pic>
        <p:nvPicPr>
          <p:cNvPr id="35883" name="Picture 43" descr="Image result for nintendo nx"/>
          <p:cNvPicPr>
            <a:picLocks noChangeAspect="1" noChangeArrowheads="1"/>
          </p:cNvPicPr>
          <p:nvPr/>
        </p:nvPicPr>
        <p:blipFill>
          <a:blip r:embed="rId22"/>
          <a:srcRect/>
          <a:stretch>
            <a:fillRect/>
          </a:stretch>
        </p:blipFill>
        <p:spPr bwMode="auto">
          <a:xfrm>
            <a:off x="7992489" y="2265362"/>
            <a:ext cx="1103886" cy="563563"/>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xbox-one-playstation-4-controllers.jpg"/>
          <p:cNvPicPr>
            <a:picLocks noChangeAspect="1"/>
          </p:cNvPicPr>
          <p:nvPr/>
        </p:nvPicPr>
        <p:blipFill>
          <a:blip r:embed="rId3">
            <a:lum bright="68000" contrast="-71000"/>
          </a:blip>
          <a:srcRect t="5168"/>
          <a:stretch>
            <a:fillRect/>
          </a:stretch>
        </p:blipFill>
        <p:spPr>
          <a:xfrm>
            <a:off x="0" y="0"/>
            <a:ext cx="9178076" cy="6426200"/>
          </a:xfrm>
          <a:prstGeom prst="rect">
            <a:avLst/>
          </a:prstGeom>
        </p:spPr>
      </p:pic>
      <p:sp>
        <p:nvSpPr>
          <p:cNvPr id="2" name="Slide Number Placeholder 1"/>
          <p:cNvSpPr>
            <a:spLocks noGrp="1"/>
          </p:cNvSpPr>
          <p:nvPr>
            <p:ph type="sldNum" sz="quarter" idx="4"/>
          </p:nvPr>
        </p:nvSpPr>
        <p:spPr/>
        <p:txBody>
          <a:bodyPr/>
          <a:lstStyle/>
          <a:p>
            <a:fld id="{0515FA24-E6B7-4FB8-BFC0-36DE90ACB103}" type="slidenum">
              <a:rPr lang="en-US" smtClean="0"/>
              <a:pPr/>
              <a:t>9</a:t>
            </a:fld>
            <a:endParaRPr lang="en-US" dirty="0"/>
          </a:p>
        </p:txBody>
      </p:sp>
      <p:graphicFrame>
        <p:nvGraphicFramePr>
          <p:cNvPr id="4" name="Chart 3"/>
          <p:cNvGraphicFramePr/>
          <p:nvPr>
            <p:extLst>
              <p:ext uri="{D42A27DB-BD31-4B8C-83A1-F6EECF244321}">
                <p14:modId xmlns="" xmlns:p14="http://schemas.microsoft.com/office/powerpoint/2010/main" val="4044277619"/>
              </p:ext>
            </p:extLst>
          </p:nvPr>
        </p:nvGraphicFramePr>
        <p:xfrm>
          <a:off x="260519" y="2351521"/>
          <a:ext cx="8620834" cy="4139439"/>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1597526" y="2981369"/>
            <a:ext cx="626435" cy="748468"/>
            <a:chOff x="352954" y="2745726"/>
            <a:chExt cx="626435" cy="561351"/>
          </a:xfrm>
        </p:grpSpPr>
        <p:sp>
          <p:nvSpPr>
            <p:cNvPr id="6" name="Rectangle 5"/>
            <p:cNvSpPr/>
            <p:nvPr/>
          </p:nvSpPr>
          <p:spPr>
            <a:xfrm>
              <a:off x="352954" y="2745726"/>
              <a:ext cx="626435" cy="280477"/>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849220" y="3026402"/>
              <a:ext cx="1" cy="280675"/>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5"/>
            <p:cNvPicPr>
              <a:picLocks noChangeAspect="1" noChangeArrowheads="1"/>
            </p:cNvPicPr>
            <p:nvPr/>
          </p:nvPicPr>
          <p:blipFill>
            <a:blip r:embed="rId5"/>
            <a:srcRect/>
            <a:stretch>
              <a:fillRect/>
            </a:stretch>
          </p:blipFill>
          <p:spPr bwMode="auto">
            <a:xfrm>
              <a:off x="434817" y="2815238"/>
              <a:ext cx="497033" cy="174554"/>
            </a:xfrm>
            <a:prstGeom prst="rect">
              <a:avLst/>
            </a:prstGeom>
            <a:noFill/>
            <a:ln w="9525">
              <a:noFill/>
              <a:miter lim="800000"/>
              <a:headEnd/>
              <a:tailEnd/>
            </a:ln>
          </p:spPr>
        </p:pic>
      </p:grpSp>
      <p:grpSp>
        <p:nvGrpSpPr>
          <p:cNvPr id="10" name="Group 9"/>
          <p:cNvGrpSpPr/>
          <p:nvPr/>
        </p:nvGrpSpPr>
        <p:grpSpPr>
          <a:xfrm>
            <a:off x="2450509" y="3101963"/>
            <a:ext cx="626435" cy="965415"/>
            <a:chOff x="1828539" y="2057822"/>
            <a:chExt cx="626435" cy="724061"/>
          </a:xfrm>
        </p:grpSpPr>
        <p:sp>
          <p:nvSpPr>
            <p:cNvPr id="11" name="Rectangle 10"/>
            <p:cNvSpPr/>
            <p:nvPr/>
          </p:nvSpPr>
          <p:spPr>
            <a:xfrm>
              <a:off x="1828539" y="2057822"/>
              <a:ext cx="626435" cy="394573"/>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890233" y="2456462"/>
              <a:ext cx="4068" cy="325421"/>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6"/>
            <p:cNvPicPr>
              <a:picLocks noChangeAspect="1" noChangeArrowheads="1"/>
            </p:cNvPicPr>
            <p:nvPr/>
          </p:nvPicPr>
          <p:blipFill>
            <a:blip r:embed="rId6"/>
            <a:srcRect/>
            <a:stretch>
              <a:fillRect/>
            </a:stretch>
          </p:blipFill>
          <p:spPr bwMode="auto">
            <a:xfrm>
              <a:off x="2152836" y="2134241"/>
              <a:ext cx="257205" cy="216460"/>
            </a:xfrm>
            <a:prstGeom prst="rect">
              <a:avLst/>
            </a:prstGeom>
            <a:noFill/>
            <a:ln w="9525">
              <a:noFill/>
              <a:miter lim="800000"/>
              <a:headEnd/>
              <a:tailEnd/>
            </a:ln>
          </p:spPr>
        </p:pic>
        <p:pic>
          <p:nvPicPr>
            <p:cNvPr id="14" name="Picture 7"/>
            <p:cNvPicPr>
              <a:picLocks noChangeAspect="1" noChangeArrowheads="1"/>
            </p:cNvPicPr>
            <p:nvPr/>
          </p:nvPicPr>
          <p:blipFill>
            <a:blip r:embed="rId7"/>
            <a:srcRect/>
            <a:stretch>
              <a:fillRect/>
            </a:stretch>
          </p:blipFill>
          <p:spPr bwMode="auto">
            <a:xfrm>
              <a:off x="1889364" y="2099198"/>
              <a:ext cx="229774" cy="324722"/>
            </a:xfrm>
            <a:prstGeom prst="rect">
              <a:avLst/>
            </a:prstGeom>
            <a:noFill/>
            <a:ln w="9525">
              <a:noFill/>
              <a:miter lim="800000"/>
              <a:headEnd/>
              <a:tailEnd/>
            </a:ln>
          </p:spPr>
        </p:pic>
      </p:grpSp>
      <p:grpSp>
        <p:nvGrpSpPr>
          <p:cNvPr id="15" name="Group 14"/>
          <p:cNvGrpSpPr/>
          <p:nvPr/>
        </p:nvGrpSpPr>
        <p:grpSpPr>
          <a:xfrm>
            <a:off x="3465578" y="3568421"/>
            <a:ext cx="591181" cy="533329"/>
            <a:chOff x="2197028" y="2485968"/>
            <a:chExt cx="591181" cy="399997"/>
          </a:xfrm>
        </p:grpSpPr>
        <p:sp>
          <p:nvSpPr>
            <p:cNvPr id="16" name="Rectangle 15"/>
            <p:cNvSpPr/>
            <p:nvPr/>
          </p:nvSpPr>
          <p:spPr>
            <a:xfrm>
              <a:off x="2197028" y="2485968"/>
              <a:ext cx="591181" cy="280477"/>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2735328" y="2768000"/>
              <a:ext cx="0" cy="117965"/>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8"/>
            <p:cNvPicPr>
              <a:picLocks noChangeAspect="1" noChangeArrowheads="1"/>
            </p:cNvPicPr>
            <p:nvPr/>
          </p:nvPicPr>
          <p:blipFill>
            <a:blip r:embed="rId8"/>
            <a:srcRect/>
            <a:stretch>
              <a:fillRect/>
            </a:stretch>
          </p:blipFill>
          <p:spPr bwMode="auto">
            <a:xfrm>
              <a:off x="2324633" y="2503596"/>
              <a:ext cx="347043" cy="231799"/>
            </a:xfrm>
            <a:prstGeom prst="rect">
              <a:avLst/>
            </a:prstGeom>
            <a:noFill/>
            <a:ln w="9525">
              <a:noFill/>
              <a:miter lim="800000"/>
              <a:headEnd/>
              <a:tailEnd/>
            </a:ln>
          </p:spPr>
        </p:pic>
      </p:grpSp>
      <p:grpSp>
        <p:nvGrpSpPr>
          <p:cNvPr id="19" name="Group 19"/>
          <p:cNvGrpSpPr/>
          <p:nvPr/>
        </p:nvGrpSpPr>
        <p:grpSpPr>
          <a:xfrm>
            <a:off x="4199443" y="2887988"/>
            <a:ext cx="433216" cy="1206771"/>
            <a:chOff x="2756878" y="1988453"/>
            <a:chExt cx="433216" cy="905078"/>
          </a:xfrm>
        </p:grpSpPr>
        <p:sp>
          <p:nvSpPr>
            <p:cNvPr id="20" name="Rectangle 19"/>
            <p:cNvSpPr/>
            <p:nvPr/>
          </p:nvSpPr>
          <p:spPr>
            <a:xfrm>
              <a:off x="2756878" y="1988453"/>
              <a:ext cx="433216" cy="425082"/>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9"/>
            <p:cNvPicPr>
              <a:picLocks noChangeAspect="1" noChangeArrowheads="1"/>
            </p:cNvPicPr>
            <p:nvPr/>
          </p:nvPicPr>
          <p:blipFill>
            <a:blip r:embed="rId9"/>
            <a:srcRect/>
            <a:stretch>
              <a:fillRect/>
            </a:stretch>
          </p:blipFill>
          <p:spPr bwMode="auto">
            <a:xfrm>
              <a:off x="2848804" y="2045806"/>
              <a:ext cx="271834" cy="130008"/>
            </a:xfrm>
            <a:prstGeom prst="rect">
              <a:avLst/>
            </a:prstGeom>
            <a:noFill/>
            <a:ln w="9525">
              <a:noFill/>
              <a:miter lim="800000"/>
              <a:headEnd/>
              <a:tailEnd/>
            </a:ln>
          </p:spPr>
        </p:pic>
        <p:pic>
          <p:nvPicPr>
            <p:cNvPr id="22" name="Picture 10"/>
            <p:cNvPicPr>
              <a:picLocks noChangeAspect="1" noChangeArrowheads="1"/>
            </p:cNvPicPr>
            <p:nvPr/>
          </p:nvPicPr>
          <p:blipFill>
            <a:blip r:embed="rId10"/>
            <a:srcRect/>
            <a:stretch>
              <a:fillRect/>
            </a:stretch>
          </p:blipFill>
          <p:spPr bwMode="auto">
            <a:xfrm>
              <a:off x="2796538" y="2212561"/>
              <a:ext cx="361014" cy="148274"/>
            </a:xfrm>
            <a:prstGeom prst="rect">
              <a:avLst/>
            </a:prstGeom>
            <a:noFill/>
            <a:ln w="9525">
              <a:noFill/>
              <a:miter lim="800000"/>
              <a:headEnd/>
              <a:tailEnd/>
            </a:ln>
          </p:spPr>
        </p:pic>
        <p:cxnSp>
          <p:nvCxnSpPr>
            <p:cNvPr id="23" name="Straight Connector 22"/>
            <p:cNvCxnSpPr/>
            <p:nvPr/>
          </p:nvCxnSpPr>
          <p:spPr>
            <a:xfrm>
              <a:off x="2986028" y="2412857"/>
              <a:ext cx="4746" cy="480674"/>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4"/>
          <p:cNvGrpSpPr/>
          <p:nvPr/>
        </p:nvGrpSpPr>
        <p:grpSpPr>
          <a:xfrm>
            <a:off x="6102911" y="3301756"/>
            <a:ext cx="591181" cy="533329"/>
            <a:chOff x="3823896" y="2157466"/>
            <a:chExt cx="591181" cy="399997"/>
          </a:xfrm>
        </p:grpSpPr>
        <p:sp>
          <p:nvSpPr>
            <p:cNvPr id="25" name="Rectangle 24"/>
            <p:cNvSpPr/>
            <p:nvPr/>
          </p:nvSpPr>
          <p:spPr>
            <a:xfrm>
              <a:off x="3823896" y="2157466"/>
              <a:ext cx="591181" cy="280477"/>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323241" y="2439498"/>
              <a:ext cx="0" cy="117965"/>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11"/>
            <a:stretch>
              <a:fillRect/>
            </a:stretch>
          </p:blipFill>
          <p:spPr>
            <a:xfrm>
              <a:off x="3876170" y="2208277"/>
              <a:ext cx="462871" cy="166301"/>
            </a:xfrm>
            <a:prstGeom prst="rect">
              <a:avLst/>
            </a:prstGeom>
          </p:spPr>
        </p:pic>
      </p:grpSp>
      <p:grpSp>
        <p:nvGrpSpPr>
          <p:cNvPr id="28" name="Group 28"/>
          <p:cNvGrpSpPr/>
          <p:nvPr/>
        </p:nvGrpSpPr>
        <p:grpSpPr>
          <a:xfrm>
            <a:off x="6741806" y="2802424"/>
            <a:ext cx="433216" cy="1206771"/>
            <a:chOff x="4299381" y="1668452"/>
            <a:chExt cx="433216" cy="905078"/>
          </a:xfrm>
        </p:grpSpPr>
        <p:sp>
          <p:nvSpPr>
            <p:cNvPr id="29" name="Rectangle 28"/>
            <p:cNvSpPr/>
            <p:nvPr/>
          </p:nvSpPr>
          <p:spPr>
            <a:xfrm>
              <a:off x="4299381" y="1668452"/>
              <a:ext cx="433216" cy="425082"/>
            </a:xfrm>
            <a:prstGeom prst="rect">
              <a:avLst/>
            </a:prstGeom>
            <a:solidFill>
              <a:schemeClr val="bg1"/>
            </a:solidFill>
            <a:ln w="190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528531" y="2092856"/>
              <a:ext cx="4746" cy="480674"/>
            </a:xfrm>
            <a:prstGeom prst="line">
              <a:avLst/>
            </a:prstGeom>
            <a:ln w="190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12"/>
            <a:stretch>
              <a:fillRect/>
            </a:stretch>
          </p:blipFill>
          <p:spPr>
            <a:xfrm>
              <a:off x="4325124" y="1704687"/>
              <a:ext cx="366155" cy="109300"/>
            </a:xfrm>
            <a:prstGeom prst="rect">
              <a:avLst/>
            </a:prstGeom>
          </p:spPr>
        </p:pic>
        <p:pic>
          <p:nvPicPr>
            <p:cNvPr id="32" name="Picture 31"/>
            <p:cNvPicPr>
              <a:picLocks noChangeAspect="1"/>
            </p:cNvPicPr>
            <p:nvPr/>
          </p:nvPicPr>
          <p:blipFill>
            <a:blip r:embed="rId13"/>
            <a:stretch>
              <a:fillRect/>
            </a:stretch>
          </p:blipFill>
          <p:spPr>
            <a:xfrm>
              <a:off x="4326838" y="1824143"/>
              <a:ext cx="390184" cy="230244"/>
            </a:xfrm>
            <a:prstGeom prst="rect">
              <a:avLst/>
            </a:prstGeom>
          </p:spPr>
        </p:pic>
      </p:grpSp>
      <p:sp>
        <p:nvSpPr>
          <p:cNvPr id="35" name="Rectangle 34"/>
          <p:cNvSpPr/>
          <p:nvPr/>
        </p:nvSpPr>
        <p:spPr>
          <a:xfrm>
            <a:off x="-28575" y="187325"/>
            <a:ext cx="9267825" cy="152400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idx="4294967295"/>
          </p:nvPr>
        </p:nvSpPr>
        <p:spPr>
          <a:xfrm>
            <a:off x="0" y="196251"/>
            <a:ext cx="9144000" cy="927100"/>
          </a:xfrm>
          <a:prstGeom prst="rect">
            <a:avLst/>
          </a:prstGeom>
        </p:spPr>
        <p:txBody>
          <a:bodyPr/>
          <a:lstStyle/>
          <a:p>
            <a:pPr algn="ctr"/>
            <a:r>
              <a:rPr lang="en-US" sz="4600" dirty="0" smtClean="0">
                <a:solidFill>
                  <a:srgbClr val="FFFFFF"/>
                </a:solidFill>
              </a:rPr>
              <a:t>DRIVING GROWTH IN </a:t>
            </a:r>
            <a:br>
              <a:rPr lang="en-US" sz="4600" dirty="0" smtClean="0">
                <a:solidFill>
                  <a:srgbClr val="FFFFFF"/>
                </a:solidFill>
              </a:rPr>
            </a:br>
            <a:r>
              <a:rPr lang="en-US" sz="4600" dirty="0" smtClean="0">
                <a:solidFill>
                  <a:srgbClr val="FFFFFF"/>
                </a:solidFill>
              </a:rPr>
              <a:t>INDUSTRY SPEND </a:t>
            </a:r>
            <a:endParaRPr lang="en-US" sz="4600" dirty="0">
              <a:solidFill>
                <a:srgbClr val="FFFFFF"/>
              </a:solidFill>
            </a:endParaRPr>
          </a:p>
        </p:txBody>
      </p:sp>
      <p:sp>
        <p:nvSpPr>
          <p:cNvPr id="36" name="TextBox 35"/>
          <p:cNvSpPr txBox="1"/>
          <p:nvPr/>
        </p:nvSpPr>
        <p:spPr>
          <a:xfrm>
            <a:off x="8151421" y="6233481"/>
            <a:ext cx="1008609" cy="261610"/>
          </a:xfrm>
          <a:prstGeom prst="rect">
            <a:avLst/>
          </a:prstGeom>
          <a:noFill/>
        </p:spPr>
        <p:txBody>
          <a:bodyPr wrap="none" rtlCol="0">
            <a:spAutoFit/>
          </a:bodyPr>
          <a:lstStyle/>
          <a:p>
            <a:r>
              <a:rPr lang="en-US" sz="1100" dirty="0" smtClean="0"/>
              <a:t>Source: NPD</a:t>
            </a:r>
            <a:endParaRPr lang="en-US" sz="1100"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NET">
  <a:themeElements>
    <a:clrScheme name="Custom 1">
      <a:dk1>
        <a:srgbClr val="000000"/>
      </a:dk1>
      <a:lt1>
        <a:sysClr val="window" lastClr="FFFFFF"/>
      </a:lt1>
      <a:dk2>
        <a:srgbClr val="464646"/>
      </a:dk2>
      <a:lt2>
        <a:srgbClr val="F9F8FF"/>
      </a:lt2>
      <a:accent1>
        <a:srgbClr val="964942"/>
      </a:accent1>
      <a:accent2>
        <a:srgbClr val="DA1F28"/>
      </a:accent2>
      <a:accent3>
        <a:srgbClr val="EB641B"/>
      </a:accent3>
      <a:accent4>
        <a:srgbClr val="F8CD3D"/>
      </a:accent4>
      <a:accent5>
        <a:srgbClr val="780001"/>
      </a:accent5>
      <a:accent6>
        <a:srgbClr val="7D3C4A"/>
      </a:accent6>
      <a:hlink>
        <a:srgbClr val="FF0009"/>
      </a:hlink>
      <a:folHlink>
        <a:srgbClr val="E80000"/>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679340</TotalTime>
  <Words>1694</Words>
  <Application>Microsoft Office PowerPoint</Application>
  <PresentationFormat>On-screen Show (4:3)</PresentationFormat>
  <Paragraphs>399</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CNET</vt:lpstr>
      <vt:lpstr>Slide 1</vt:lpstr>
      <vt:lpstr>Slide 2</vt:lpstr>
      <vt:lpstr>Slide 3</vt:lpstr>
      <vt:lpstr>Slide 4</vt:lpstr>
      <vt:lpstr>Slide 5</vt:lpstr>
      <vt:lpstr>Slide 6</vt:lpstr>
      <vt:lpstr>Slide 7</vt:lpstr>
      <vt:lpstr>GAMING IS MORE EXPANSIVE THAN EVER BEFORE</vt:lpstr>
      <vt:lpstr>DRIVING GROWTH IN  INDUSTRY SPEND </vt:lpstr>
      <vt:lpstr>INDUSTRY CATEGORY SPEND</vt:lpstr>
      <vt:lpstr>GAMERS SPEND ON THE RISE</vt:lpstr>
      <vt:lpstr>Slide 12</vt:lpstr>
      <vt:lpstr>Slide 13</vt:lpstr>
      <vt:lpstr>Slide 14</vt:lpstr>
      <vt:lpstr>Slide 15</vt:lpstr>
      <vt:lpstr>Slide 16</vt:lpstr>
      <vt:lpstr>Slide 17</vt:lpstr>
      <vt:lpstr>Slide 18</vt:lpstr>
      <vt:lpstr>GAMING IS UBIQUITOUS</vt:lpstr>
      <vt:lpstr>GAMER INCIDENCE</vt:lpstr>
      <vt:lpstr>Slide 21</vt:lpstr>
      <vt:lpstr>GAMER SEGMENTATION</vt:lpstr>
      <vt:lpstr>GAMER SEGMENTATION</vt:lpstr>
      <vt:lpstr>GAMER SEGMENTATION</vt:lpstr>
      <vt:lpstr>GAMER SEGMENTATION</vt:lpstr>
      <vt:lpstr>MILLENNIAL REACH ONLINE</vt:lpstr>
      <vt:lpstr>HIGHER APPEAL FOR GAMING AMONG MILLENNIALS</vt:lpstr>
      <vt:lpstr>DESIRABLE AUDIENCE</vt:lpstr>
      <vt:lpstr>EARLY CORD CUTTERS EVEN BEFORE ONSET OF STREAMING MEDIA DEVICES &amp; MOBILE</vt:lpstr>
      <vt:lpstr>BINGEWATCHING PERSISTS GAMERS CONTINUE TO DRIVE LARGE MARKET SHARE </vt:lpstr>
      <vt:lpstr>NEW TECH DRIVERS OF VR</vt:lpstr>
      <vt:lpstr>EARLY ADOPTERS OF VR</vt:lpstr>
      <vt:lpstr>NEW TECH DRIVERS OF VR</vt:lpstr>
      <vt:lpstr>GAMER PROFILE SUMMARY</vt:lpstr>
      <vt:lpstr>Slide 35</vt:lpstr>
      <vt:lpstr>Slide 36</vt:lpstr>
      <vt:lpstr>ENTERTAINMENT CONTENT</vt:lpstr>
      <vt:lpstr>SMART INSIGHTS</vt:lpstr>
      <vt:lpstr>SMART INSIGHTS</vt:lpstr>
      <vt:lpstr>QUESTIONS?</vt:lpstr>
    </vt:vector>
  </TitlesOfParts>
  <Company>CBS Interactive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Nillasca, David</dc:creator>
  <cp:lastModifiedBy>tsanders</cp:lastModifiedBy>
  <cp:revision>861</cp:revision>
  <dcterms:created xsi:type="dcterms:W3CDTF">2016-03-17T22:14:17Z</dcterms:created>
  <dcterms:modified xsi:type="dcterms:W3CDTF">2016-10-05T22:34:30Z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1994969</vt:lpwstr>
  </property>
  <property fmtid="{D5CDD505-2E9C-101B-9397-08002B2CF9AE}" pid="3" name="NXPowerLiteSettings">
    <vt:lpwstr>F980073804F000</vt:lpwstr>
  </property>
  <property fmtid="{D5CDD505-2E9C-101B-9397-08002B2CF9AE}" pid="4" name="NXPowerLiteVersion">
    <vt:lpwstr>D5.0.6</vt:lpwstr>
  </property>
</Properties>
</file>